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2" r:id="rId2"/>
  </p:sldMasterIdLst>
  <p:notesMasterIdLst>
    <p:notesMasterId r:id="rId43"/>
  </p:notesMasterIdLst>
  <p:sldIdLst>
    <p:sldId id="268" r:id="rId3"/>
    <p:sldId id="331" r:id="rId4"/>
    <p:sldId id="256" r:id="rId5"/>
    <p:sldId id="286" r:id="rId6"/>
    <p:sldId id="257" r:id="rId7"/>
    <p:sldId id="325" r:id="rId8"/>
    <p:sldId id="329" r:id="rId9"/>
    <p:sldId id="258" r:id="rId10"/>
    <p:sldId id="303" r:id="rId11"/>
    <p:sldId id="261" r:id="rId12"/>
    <p:sldId id="263" r:id="rId13"/>
    <p:sldId id="273" r:id="rId14"/>
    <p:sldId id="274" r:id="rId15"/>
    <p:sldId id="264" r:id="rId16"/>
    <p:sldId id="287" r:id="rId17"/>
    <p:sldId id="304" r:id="rId18"/>
    <p:sldId id="328" r:id="rId19"/>
    <p:sldId id="307" r:id="rId20"/>
    <p:sldId id="322" r:id="rId21"/>
    <p:sldId id="323" r:id="rId22"/>
    <p:sldId id="309" r:id="rId23"/>
    <p:sldId id="324" r:id="rId24"/>
    <p:sldId id="290" r:id="rId25"/>
    <p:sldId id="306" r:id="rId26"/>
    <p:sldId id="291" r:id="rId27"/>
    <p:sldId id="292" r:id="rId28"/>
    <p:sldId id="275" r:id="rId29"/>
    <p:sldId id="311" r:id="rId30"/>
    <p:sldId id="281" r:id="rId31"/>
    <p:sldId id="305" r:id="rId32"/>
    <p:sldId id="313" r:id="rId33"/>
    <p:sldId id="314" r:id="rId34"/>
    <p:sldId id="315" r:id="rId35"/>
    <p:sldId id="316" r:id="rId36"/>
    <p:sldId id="317" r:id="rId37"/>
    <p:sldId id="318" r:id="rId38"/>
    <p:sldId id="320" r:id="rId39"/>
    <p:sldId id="321" r:id="rId40"/>
    <p:sldId id="326" r:id="rId41"/>
    <p:sldId id="295" r:id="rId4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26" autoAdjust="0"/>
    <p:restoredTop sz="93969" autoAdjust="0"/>
  </p:normalViewPr>
  <p:slideViewPr>
    <p:cSldViewPr snapToGrid="0">
      <p:cViewPr varScale="1">
        <p:scale>
          <a:sx n="42" d="100"/>
          <a:sy n="42" d="100"/>
        </p:scale>
        <p:origin x="72" y="546"/>
      </p:cViewPr>
      <p:guideLst>
        <p:guide orient="horz" pos="2160"/>
        <p:guide pos="3840"/>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varScale="1">
        <p:scale>
          <a:sx n="52" d="100"/>
          <a:sy n="52" d="100"/>
        </p:scale>
        <p:origin x="2946" y="9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notesMaster" Target="notesMasters/notesMaster1.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theme" Target="theme/theme1.xml"/><Relationship Id="rId20" Type="http://schemas.openxmlformats.org/officeDocument/2006/relationships/slide" Target="slides/slide18.xml"/><Relationship Id="rId41" Type="http://schemas.openxmlformats.org/officeDocument/2006/relationships/slide" Target="slides/slide39.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AA3EE5-615E-4234-B9F6-AC14FED1EB0F}" type="datetimeFigureOut">
              <a:rPr lang="en-IN" smtClean="0"/>
              <a:t>11-08-2023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327C639-E1C5-412D-9F6C-1DEE5B93E419}" type="slidenum">
              <a:rPr lang="en-IN" smtClean="0"/>
              <a:t>‹#›</a:t>
            </a:fld>
            <a:endParaRPr lang="en-IN"/>
          </a:p>
        </p:txBody>
      </p:sp>
    </p:spTree>
    <p:extLst>
      <p:ext uri="{BB962C8B-B14F-4D97-AF65-F5344CB8AC3E}">
        <p14:creationId xmlns:p14="http://schemas.microsoft.com/office/powerpoint/2010/main" val="29562440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327C639-E1C5-412D-9F6C-1DEE5B93E419}" type="slidenum">
              <a:rPr lang="en-IN" smtClean="0"/>
              <a:t>1</a:t>
            </a:fld>
            <a:endParaRPr lang="en-IN"/>
          </a:p>
        </p:txBody>
      </p:sp>
    </p:spTree>
    <p:extLst>
      <p:ext uri="{BB962C8B-B14F-4D97-AF65-F5344CB8AC3E}">
        <p14:creationId xmlns:p14="http://schemas.microsoft.com/office/powerpoint/2010/main" val="14728228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FA937DB-6FA5-47E1-AF1A-3FA8F6CD2E8B}" type="datetime1">
              <a:rPr lang="en-IN" smtClean="0"/>
              <a:t>11-08-2023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57F8A76-A89D-47CF-B350-D59FF3784F6C}" type="slidenum">
              <a:rPr lang="en-IN" smtClean="0"/>
              <a:t>‹#›</a:t>
            </a:fld>
            <a:endParaRPr lang="en-IN"/>
          </a:p>
        </p:txBody>
      </p:sp>
    </p:spTree>
    <p:extLst>
      <p:ext uri="{BB962C8B-B14F-4D97-AF65-F5344CB8AC3E}">
        <p14:creationId xmlns:p14="http://schemas.microsoft.com/office/powerpoint/2010/main" val="21516176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0AC8492-2372-465A-A17D-36678BB0C368}" type="datetime1">
              <a:rPr lang="en-IN" smtClean="0"/>
              <a:t>11-08-2023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57F8A76-A89D-47CF-B350-D59FF3784F6C}" type="slidenum">
              <a:rPr lang="en-IN" smtClean="0"/>
              <a:t>‹#›</a:t>
            </a:fld>
            <a:endParaRPr lang="en-IN"/>
          </a:p>
        </p:txBody>
      </p:sp>
    </p:spTree>
    <p:extLst>
      <p:ext uri="{BB962C8B-B14F-4D97-AF65-F5344CB8AC3E}">
        <p14:creationId xmlns:p14="http://schemas.microsoft.com/office/powerpoint/2010/main" val="16684798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2AE19E-D694-48F2-A18D-A6017A5D3494}" type="datetime1">
              <a:rPr lang="en-IN" smtClean="0"/>
              <a:t>11-08-2023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57F8A76-A89D-47CF-B350-D59FF3784F6C}" type="slidenum">
              <a:rPr lang="en-IN" smtClean="0"/>
              <a:t>‹#›</a:t>
            </a:fld>
            <a:endParaRPr lang="en-IN"/>
          </a:p>
        </p:txBody>
      </p:sp>
    </p:spTree>
    <p:extLst>
      <p:ext uri="{BB962C8B-B14F-4D97-AF65-F5344CB8AC3E}">
        <p14:creationId xmlns:p14="http://schemas.microsoft.com/office/powerpoint/2010/main" val="28913933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97853E-4492-4065-BC0A-5B3595A077D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346678EA-CB26-4026-89D0-BCC105DF2BB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80FE0D24-6AD4-4B71-9C56-5DC0A2D54D08}"/>
              </a:ext>
            </a:extLst>
          </p:cNvPr>
          <p:cNvSpPr>
            <a:spLocks noGrp="1"/>
          </p:cNvSpPr>
          <p:nvPr>
            <p:ph type="dt" sz="half" idx="10"/>
          </p:nvPr>
        </p:nvSpPr>
        <p:spPr/>
        <p:txBody>
          <a:bodyPr/>
          <a:lstStyle/>
          <a:p>
            <a:fld id="{CFE21E1E-2D92-4967-B8AE-0BA5B3846FC5}" type="datetime1">
              <a:rPr lang="en-IN" smtClean="0"/>
              <a:t>11-08-2023</a:t>
            </a:fld>
            <a:endParaRPr lang="en-IN"/>
          </a:p>
        </p:txBody>
      </p:sp>
      <p:sp>
        <p:nvSpPr>
          <p:cNvPr id="5" name="Footer Placeholder 4">
            <a:extLst>
              <a:ext uri="{FF2B5EF4-FFF2-40B4-BE49-F238E27FC236}">
                <a16:creationId xmlns:a16="http://schemas.microsoft.com/office/drawing/2014/main" id="{56E2DBC4-2455-42D4-9914-62626C868EF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B147DF7-20B2-488D-98A7-BA32E5183003}"/>
              </a:ext>
            </a:extLst>
          </p:cNvPr>
          <p:cNvSpPr>
            <a:spLocks noGrp="1"/>
          </p:cNvSpPr>
          <p:nvPr>
            <p:ph type="sldNum" sz="quarter" idx="12"/>
          </p:nvPr>
        </p:nvSpPr>
        <p:spPr/>
        <p:txBody>
          <a:bodyPr/>
          <a:lstStyle/>
          <a:p>
            <a:fld id="{6574191E-2267-4532-92CD-A3ECB9DB14D5}" type="slidenum">
              <a:rPr lang="en-IN" smtClean="0"/>
              <a:t>‹#›</a:t>
            </a:fld>
            <a:endParaRPr lang="en-IN"/>
          </a:p>
        </p:txBody>
      </p:sp>
    </p:spTree>
    <p:extLst>
      <p:ext uri="{BB962C8B-B14F-4D97-AF65-F5344CB8AC3E}">
        <p14:creationId xmlns:p14="http://schemas.microsoft.com/office/powerpoint/2010/main" val="320042714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B4799D-7EDB-4DBD-A800-EF3D6863F99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253E4DAA-B0F3-4646-98A5-58D7F0713FC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AC9B234-4182-4458-8DB0-F3F08BE99218}"/>
              </a:ext>
            </a:extLst>
          </p:cNvPr>
          <p:cNvSpPr>
            <a:spLocks noGrp="1"/>
          </p:cNvSpPr>
          <p:nvPr>
            <p:ph type="dt" sz="half" idx="10"/>
          </p:nvPr>
        </p:nvSpPr>
        <p:spPr/>
        <p:txBody>
          <a:bodyPr/>
          <a:lstStyle/>
          <a:p>
            <a:fld id="{852A87FD-3FE3-49DC-A79A-86FC0F8F74DB}" type="datetime1">
              <a:rPr lang="en-IN" smtClean="0"/>
              <a:t>11-08-2023</a:t>
            </a:fld>
            <a:endParaRPr lang="en-IN"/>
          </a:p>
        </p:txBody>
      </p:sp>
      <p:sp>
        <p:nvSpPr>
          <p:cNvPr id="5" name="Footer Placeholder 4">
            <a:extLst>
              <a:ext uri="{FF2B5EF4-FFF2-40B4-BE49-F238E27FC236}">
                <a16:creationId xmlns:a16="http://schemas.microsoft.com/office/drawing/2014/main" id="{7E7B4C32-0D1B-4A23-968B-9ABD5A432B6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A50B98D-3130-40D2-A0F0-218A8D7CF2C1}"/>
              </a:ext>
            </a:extLst>
          </p:cNvPr>
          <p:cNvSpPr>
            <a:spLocks noGrp="1"/>
          </p:cNvSpPr>
          <p:nvPr>
            <p:ph type="sldNum" sz="quarter" idx="12"/>
          </p:nvPr>
        </p:nvSpPr>
        <p:spPr/>
        <p:txBody>
          <a:bodyPr/>
          <a:lstStyle/>
          <a:p>
            <a:fld id="{6574191E-2267-4532-92CD-A3ECB9DB14D5}" type="slidenum">
              <a:rPr lang="en-IN" smtClean="0"/>
              <a:t>‹#›</a:t>
            </a:fld>
            <a:endParaRPr lang="en-IN"/>
          </a:p>
        </p:txBody>
      </p:sp>
    </p:spTree>
    <p:extLst>
      <p:ext uri="{BB962C8B-B14F-4D97-AF65-F5344CB8AC3E}">
        <p14:creationId xmlns:p14="http://schemas.microsoft.com/office/powerpoint/2010/main" val="399584292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F40375-D781-4CD4-88D0-AEB0C5F6A01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C51B1C1F-5BD0-4B28-BB34-7219ED4ECA7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0FDC997-684C-4438-97A7-68A7C41B145E}"/>
              </a:ext>
            </a:extLst>
          </p:cNvPr>
          <p:cNvSpPr>
            <a:spLocks noGrp="1"/>
          </p:cNvSpPr>
          <p:nvPr>
            <p:ph type="dt" sz="half" idx="10"/>
          </p:nvPr>
        </p:nvSpPr>
        <p:spPr/>
        <p:txBody>
          <a:bodyPr/>
          <a:lstStyle/>
          <a:p>
            <a:fld id="{35314DF1-3A46-4BF3-9E50-D727A48D3CE0}" type="datetime1">
              <a:rPr lang="en-IN" smtClean="0"/>
              <a:t>11-08-2023</a:t>
            </a:fld>
            <a:endParaRPr lang="en-IN"/>
          </a:p>
        </p:txBody>
      </p:sp>
      <p:sp>
        <p:nvSpPr>
          <p:cNvPr id="5" name="Footer Placeholder 4">
            <a:extLst>
              <a:ext uri="{FF2B5EF4-FFF2-40B4-BE49-F238E27FC236}">
                <a16:creationId xmlns:a16="http://schemas.microsoft.com/office/drawing/2014/main" id="{A734991B-700A-4A67-9FBE-6FB7DD972E5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065731A-C417-4065-9CD5-6F4F54B9A54E}"/>
              </a:ext>
            </a:extLst>
          </p:cNvPr>
          <p:cNvSpPr>
            <a:spLocks noGrp="1"/>
          </p:cNvSpPr>
          <p:nvPr>
            <p:ph type="sldNum" sz="quarter" idx="12"/>
          </p:nvPr>
        </p:nvSpPr>
        <p:spPr/>
        <p:txBody>
          <a:bodyPr/>
          <a:lstStyle/>
          <a:p>
            <a:fld id="{6574191E-2267-4532-92CD-A3ECB9DB14D5}" type="slidenum">
              <a:rPr lang="en-IN" smtClean="0"/>
              <a:t>‹#›</a:t>
            </a:fld>
            <a:endParaRPr lang="en-IN"/>
          </a:p>
        </p:txBody>
      </p:sp>
    </p:spTree>
    <p:extLst>
      <p:ext uri="{BB962C8B-B14F-4D97-AF65-F5344CB8AC3E}">
        <p14:creationId xmlns:p14="http://schemas.microsoft.com/office/powerpoint/2010/main" val="29650152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850D01-AD67-4B38-B9C4-8D42276D43A0}"/>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79FA5D7-32FA-49C8-A8F8-F1F71F5BD9D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2669ED49-8A00-4352-BEE8-DD2409B7F20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BD3E6248-0046-41E7-85EB-408BB480AD33}"/>
              </a:ext>
            </a:extLst>
          </p:cNvPr>
          <p:cNvSpPr>
            <a:spLocks noGrp="1"/>
          </p:cNvSpPr>
          <p:nvPr>
            <p:ph type="dt" sz="half" idx="10"/>
          </p:nvPr>
        </p:nvSpPr>
        <p:spPr/>
        <p:txBody>
          <a:bodyPr/>
          <a:lstStyle/>
          <a:p>
            <a:fld id="{E9EA49CD-E80A-499A-A18D-4FF3549A7FD6}" type="datetime1">
              <a:rPr lang="en-IN" smtClean="0"/>
              <a:t>11-08-2023</a:t>
            </a:fld>
            <a:endParaRPr lang="en-IN"/>
          </a:p>
        </p:txBody>
      </p:sp>
      <p:sp>
        <p:nvSpPr>
          <p:cNvPr id="6" name="Footer Placeholder 5">
            <a:extLst>
              <a:ext uri="{FF2B5EF4-FFF2-40B4-BE49-F238E27FC236}">
                <a16:creationId xmlns:a16="http://schemas.microsoft.com/office/drawing/2014/main" id="{16F2BBBA-3A4D-4CE9-ABA8-9A241EA753E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6BA6792-23E1-480A-901A-769669898EA9}"/>
              </a:ext>
            </a:extLst>
          </p:cNvPr>
          <p:cNvSpPr>
            <a:spLocks noGrp="1"/>
          </p:cNvSpPr>
          <p:nvPr>
            <p:ph type="sldNum" sz="quarter" idx="12"/>
          </p:nvPr>
        </p:nvSpPr>
        <p:spPr/>
        <p:txBody>
          <a:bodyPr/>
          <a:lstStyle/>
          <a:p>
            <a:fld id="{6574191E-2267-4532-92CD-A3ECB9DB14D5}" type="slidenum">
              <a:rPr lang="en-IN" smtClean="0"/>
              <a:t>‹#›</a:t>
            </a:fld>
            <a:endParaRPr lang="en-IN"/>
          </a:p>
        </p:txBody>
      </p:sp>
    </p:spTree>
    <p:extLst>
      <p:ext uri="{BB962C8B-B14F-4D97-AF65-F5344CB8AC3E}">
        <p14:creationId xmlns:p14="http://schemas.microsoft.com/office/powerpoint/2010/main" val="210427289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FD92BE-D364-4D32-B790-1065FF18ACB0}"/>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FC87A503-97F9-40CF-8AD4-1AB17921FC7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A463541-F86B-410B-9377-352446FA582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DF603527-DFB5-4EA2-8592-9094438435B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6211429-E83A-4DCF-A5D1-C546FE3C091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3BB6818F-0299-44B5-BEC6-D0F1529B8940}"/>
              </a:ext>
            </a:extLst>
          </p:cNvPr>
          <p:cNvSpPr>
            <a:spLocks noGrp="1"/>
          </p:cNvSpPr>
          <p:nvPr>
            <p:ph type="dt" sz="half" idx="10"/>
          </p:nvPr>
        </p:nvSpPr>
        <p:spPr/>
        <p:txBody>
          <a:bodyPr/>
          <a:lstStyle/>
          <a:p>
            <a:fld id="{82775F60-0804-4487-B94B-BD57E952CE8C}" type="datetime1">
              <a:rPr lang="en-IN" smtClean="0"/>
              <a:t>11-08-2023</a:t>
            </a:fld>
            <a:endParaRPr lang="en-IN"/>
          </a:p>
        </p:txBody>
      </p:sp>
      <p:sp>
        <p:nvSpPr>
          <p:cNvPr id="8" name="Footer Placeholder 7">
            <a:extLst>
              <a:ext uri="{FF2B5EF4-FFF2-40B4-BE49-F238E27FC236}">
                <a16:creationId xmlns:a16="http://schemas.microsoft.com/office/drawing/2014/main" id="{59D79A9B-E3F2-448B-8C4D-2282C15621D5}"/>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2A36C9D7-82EA-4CAF-86C3-A355703BA239}"/>
              </a:ext>
            </a:extLst>
          </p:cNvPr>
          <p:cNvSpPr>
            <a:spLocks noGrp="1"/>
          </p:cNvSpPr>
          <p:nvPr>
            <p:ph type="sldNum" sz="quarter" idx="12"/>
          </p:nvPr>
        </p:nvSpPr>
        <p:spPr/>
        <p:txBody>
          <a:bodyPr/>
          <a:lstStyle/>
          <a:p>
            <a:fld id="{6574191E-2267-4532-92CD-A3ECB9DB14D5}" type="slidenum">
              <a:rPr lang="en-IN" smtClean="0"/>
              <a:t>‹#›</a:t>
            </a:fld>
            <a:endParaRPr lang="en-IN"/>
          </a:p>
        </p:txBody>
      </p:sp>
    </p:spTree>
    <p:extLst>
      <p:ext uri="{BB962C8B-B14F-4D97-AF65-F5344CB8AC3E}">
        <p14:creationId xmlns:p14="http://schemas.microsoft.com/office/powerpoint/2010/main" val="396079978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9CE5BA-7254-4AC7-8DD0-BEDFF27EF453}"/>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4180CC7D-9E05-46AC-9681-33F90DF333E4}"/>
              </a:ext>
            </a:extLst>
          </p:cNvPr>
          <p:cNvSpPr>
            <a:spLocks noGrp="1"/>
          </p:cNvSpPr>
          <p:nvPr>
            <p:ph type="dt" sz="half" idx="10"/>
          </p:nvPr>
        </p:nvSpPr>
        <p:spPr/>
        <p:txBody>
          <a:bodyPr/>
          <a:lstStyle/>
          <a:p>
            <a:fld id="{55CE9636-F1EF-403D-A70B-5857DBC9683D}" type="datetime1">
              <a:rPr lang="en-IN" smtClean="0"/>
              <a:t>11-08-2023</a:t>
            </a:fld>
            <a:endParaRPr lang="en-IN"/>
          </a:p>
        </p:txBody>
      </p:sp>
      <p:sp>
        <p:nvSpPr>
          <p:cNvPr id="4" name="Footer Placeholder 3">
            <a:extLst>
              <a:ext uri="{FF2B5EF4-FFF2-40B4-BE49-F238E27FC236}">
                <a16:creationId xmlns:a16="http://schemas.microsoft.com/office/drawing/2014/main" id="{EA094374-DB0F-446F-8B5E-31885B69E7BB}"/>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C4A19CA1-1C8B-4D82-9C87-4D5C850DFF03}"/>
              </a:ext>
            </a:extLst>
          </p:cNvPr>
          <p:cNvSpPr>
            <a:spLocks noGrp="1"/>
          </p:cNvSpPr>
          <p:nvPr>
            <p:ph type="sldNum" sz="quarter" idx="12"/>
          </p:nvPr>
        </p:nvSpPr>
        <p:spPr/>
        <p:txBody>
          <a:bodyPr/>
          <a:lstStyle/>
          <a:p>
            <a:fld id="{6574191E-2267-4532-92CD-A3ECB9DB14D5}" type="slidenum">
              <a:rPr lang="en-IN" smtClean="0"/>
              <a:t>‹#›</a:t>
            </a:fld>
            <a:endParaRPr lang="en-IN"/>
          </a:p>
        </p:txBody>
      </p:sp>
    </p:spTree>
    <p:extLst>
      <p:ext uri="{BB962C8B-B14F-4D97-AF65-F5344CB8AC3E}">
        <p14:creationId xmlns:p14="http://schemas.microsoft.com/office/powerpoint/2010/main" val="245625016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62FE373-1D7E-45B7-B0B2-012E66DE79E3}"/>
              </a:ext>
            </a:extLst>
          </p:cNvPr>
          <p:cNvSpPr>
            <a:spLocks noGrp="1"/>
          </p:cNvSpPr>
          <p:nvPr>
            <p:ph type="dt" sz="half" idx="10"/>
          </p:nvPr>
        </p:nvSpPr>
        <p:spPr/>
        <p:txBody>
          <a:bodyPr/>
          <a:lstStyle/>
          <a:p>
            <a:fld id="{D15E4093-0D4A-4C72-8728-21D86015983A}" type="datetime1">
              <a:rPr lang="en-IN" smtClean="0"/>
              <a:t>11-08-2023</a:t>
            </a:fld>
            <a:endParaRPr lang="en-IN"/>
          </a:p>
        </p:txBody>
      </p:sp>
      <p:sp>
        <p:nvSpPr>
          <p:cNvPr id="3" name="Footer Placeholder 2">
            <a:extLst>
              <a:ext uri="{FF2B5EF4-FFF2-40B4-BE49-F238E27FC236}">
                <a16:creationId xmlns:a16="http://schemas.microsoft.com/office/drawing/2014/main" id="{B2491AC6-E249-45EC-857D-F36BEF82EC28}"/>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A3BE540A-50E9-48F1-9B39-4BF7730AD67C}"/>
              </a:ext>
            </a:extLst>
          </p:cNvPr>
          <p:cNvSpPr>
            <a:spLocks noGrp="1"/>
          </p:cNvSpPr>
          <p:nvPr>
            <p:ph type="sldNum" sz="quarter" idx="12"/>
          </p:nvPr>
        </p:nvSpPr>
        <p:spPr/>
        <p:txBody>
          <a:bodyPr/>
          <a:lstStyle/>
          <a:p>
            <a:fld id="{6574191E-2267-4532-92CD-A3ECB9DB14D5}" type="slidenum">
              <a:rPr lang="en-IN" smtClean="0"/>
              <a:t>‹#›</a:t>
            </a:fld>
            <a:endParaRPr lang="en-IN"/>
          </a:p>
        </p:txBody>
      </p:sp>
    </p:spTree>
    <p:extLst>
      <p:ext uri="{BB962C8B-B14F-4D97-AF65-F5344CB8AC3E}">
        <p14:creationId xmlns:p14="http://schemas.microsoft.com/office/powerpoint/2010/main" val="251890277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A823C5-C348-44CF-931F-8050AC14681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CCE433A5-99C0-490B-9A85-48069ACFD16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D0DFF557-82CA-466C-8546-FDEDF6AABE9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D003230-9167-4589-B747-F31ED4FFA5DC}"/>
              </a:ext>
            </a:extLst>
          </p:cNvPr>
          <p:cNvSpPr>
            <a:spLocks noGrp="1"/>
          </p:cNvSpPr>
          <p:nvPr>
            <p:ph type="dt" sz="half" idx="10"/>
          </p:nvPr>
        </p:nvSpPr>
        <p:spPr/>
        <p:txBody>
          <a:bodyPr/>
          <a:lstStyle/>
          <a:p>
            <a:fld id="{8A52333B-C3F0-40D7-BB4C-458A2B8E9F2B}" type="datetime1">
              <a:rPr lang="en-IN" smtClean="0"/>
              <a:t>11-08-2023</a:t>
            </a:fld>
            <a:endParaRPr lang="en-IN"/>
          </a:p>
        </p:txBody>
      </p:sp>
      <p:sp>
        <p:nvSpPr>
          <p:cNvPr id="6" name="Footer Placeholder 5">
            <a:extLst>
              <a:ext uri="{FF2B5EF4-FFF2-40B4-BE49-F238E27FC236}">
                <a16:creationId xmlns:a16="http://schemas.microsoft.com/office/drawing/2014/main" id="{1E365C7D-7A47-4EDF-BD5C-69E4C135999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1456465-A043-401A-AA32-042BDE718E73}"/>
              </a:ext>
            </a:extLst>
          </p:cNvPr>
          <p:cNvSpPr>
            <a:spLocks noGrp="1"/>
          </p:cNvSpPr>
          <p:nvPr>
            <p:ph type="sldNum" sz="quarter" idx="12"/>
          </p:nvPr>
        </p:nvSpPr>
        <p:spPr/>
        <p:txBody>
          <a:bodyPr/>
          <a:lstStyle/>
          <a:p>
            <a:fld id="{6574191E-2267-4532-92CD-A3ECB9DB14D5}" type="slidenum">
              <a:rPr lang="en-IN" smtClean="0"/>
              <a:t>‹#›</a:t>
            </a:fld>
            <a:endParaRPr lang="en-IN"/>
          </a:p>
        </p:txBody>
      </p:sp>
    </p:spTree>
    <p:extLst>
      <p:ext uri="{BB962C8B-B14F-4D97-AF65-F5344CB8AC3E}">
        <p14:creationId xmlns:p14="http://schemas.microsoft.com/office/powerpoint/2010/main" val="39167073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3E2A542-8D18-4ADB-A477-2C20062E71DB}" type="datetime1">
              <a:rPr lang="en-IN" smtClean="0"/>
              <a:t>11-08-2023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57F8A76-A89D-47CF-B350-D59FF3784F6C}" type="slidenum">
              <a:rPr lang="en-IN" smtClean="0"/>
              <a:t>‹#›</a:t>
            </a:fld>
            <a:endParaRPr lang="en-IN"/>
          </a:p>
        </p:txBody>
      </p:sp>
    </p:spTree>
    <p:extLst>
      <p:ext uri="{BB962C8B-B14F-4D97-AF65-F5344CB8AC3E}">
        <p14:creationId xmlns:p14="http://schemas.microsoft.com/office/powerpoint/2010/main" val="50545298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262A4C-B357-4136-8C86-481C385329A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E7A75F4B-429C-4808-AA43-F336708FD43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7E27729D-B652-4400-96B3-2705C4E03EC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4EBCF8F-2342-487A-AD7B-CF90C57A247A}"/>
              </a:ext>
            </a:extLst>
          </p:cNvPr>
          <p:cNvSpPr>
            <a:spLocks noGrp="1"/>
          </p:cNvSpPr>
          <p:nvPr>
            <p:ph type="dt" sz="half" idx="10"/>
          </p:nvPr>
        </p:nvSpPr>
        <p:spPr/>
        <p:txBody>
          <a:bodyPr/>
          <a:lstStyle/>
          <a:p>
            <a:fld id="{62F08877-A76A-46F0-9690-09A61DBD16B7}" type="datetime1">
              <a:rPr lang="en-IN" smtClean="0"/>
              <a:t>11-08-2023</a:t>
            </a:fld>
            <a:endParaRPr lang="en-IN"/>
          </a:p>
        </p:txBody>
      </p:sp>
      <p:sp>
        <p:nvSpPr>
          <p:cNvPr id="6" name="Footer Placeholder 5">
            <a:extLst>
              <a:ext uri="{FF2B5EF4-FFF2-40B4-BE49-F238E27FC236}">
                <a16:creationId xmlns:a16="http://schemas.microsoft.com/office/drawing/2014/main" id="{B4DC7950-6B0E-4357-98CA-48050CCA356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520FFB3-54A6-43BD-A613-619D969CE23C}"/>
              </a:ext>
            </a:extLst>
          </p:cNvPr>
          <p:cNvSpPr>
            <a:spLocks noGrp="1"/>
          </p:cNvSpPr>
          <p:nvPr>
            <p:ph type="sldNum" sz="quarter" idx="12"/>
          </p:nvPr>
        </p:nvSpPr>
        <p:spPr/>
        <p:txBody>
          <a:bodyPr/>
          <a:lstStyle/>
          <a:p>
            <a:fld id="{6574191E-2267-4532-92CD-A3ECB9DB14D5}" type="slidenum">
              <a:rPr lang="en-IN" smtClean="0"/>
              <a:t>‹#›</a:t>
            </a:fld>
            <a:endParaRPr lang="en-IN"/>
          </a:p>
        </p:txBody>
      </p:sp>
    </p:spTree>
    <p:extLst>
      <p:ext uri="{BB962C8B-B14F-4D97-AF65-F5344CB8AC3E}">
        <p14:creationId xmlns:p14="http://schemas.microsoft.com/office/powerpoint/2010/main" val="103891224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682F5-DD61-4354-9B9E-439F94564FEB}"/>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A4BF106-6FC3-452C-9784-17774B463E6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6A224F9-9146-4B0D-BAAD-80E840C2E1B6}"/>
              </a:ext>
            </a:extLst>
          </p:cNvPr>
          <p:cNvSpPr>
            <a:spLocks noGrp="1"/>
          </p:cNvSpPr>
          <p:nvPr>
            <p:ph type="dt" sz="half" idx="10"/>
          </p:nvPr>
        </p:nvSpPr>
        <p:spPr/>
        <p:txBody>
          <a:bodyPr/>
          <a:lstStyle/>
          <a:p>
            <a:fld id="{A2403A54-82BC-422D-B4D2-C66AC6035BA6}" type="datetime1">
              <a:rPr lang="en-IN" smtClean="0"/>
              <a:t>11-08-2023</a:t>
            </a:fld>
            <a:endParaRPr lang="en-IN"/>
          </a:p>
        </p:txBody>
      </p:sp>
      <p:sp>
        <p:nvSpPr>
          <p:cNvPr id="5" name="Footer Placeholder 4">
            <a:extLst>
              <a:ext uri="{FF2B5EF4-FFF2-40B4-BE49-F238E27FC236}">
                <a16:creationId xmlns:a16="http://schemas.microsoft.com/office/drawing/2014/main" id="{15D03635-4FAB-4B7A-BF26-83927B6477C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61557E6-00C9-46E2-9E1E-E2F32C6A470E}"/>
              </a:ext>
            </a:extLst>
          </p:cNvPr>
          <p:cNvSpPr>
            <a:spLocks noGrp="1"/>
          </p:cNvSpPr>
          <p:nvPr>
            <p:ph type="sldNum" sz="quarter" idx="12"/>
          </p:nvPr>
        </p:nvSpPr>
        <p:spPr/>
        <p:txBody>
          <a:bodyPr/>
          <a:lstStyle/>
          <a:p>
            <a:fld id="{6574191E-2267-4532-92CD-A3ECB9DB14D5}" type="slidenum">
              <a:rPr lang="en-IN" smtClean="0"/>
              <a:t>‹#›</a:t>
            </a:fld>
            <a:endParaRPr lang="en-IN"/>
          </a:p>
        </p:txBody>
      </p:sp>
    </p:spTree>
    <p:extLst>
      <p:ext uri="{BB962C8B-B14F-4D97-AF65-F5344CB8AC3E}">
        <p14:creationId xmlns:p14="http://schemas.microsoft.com/office/powerpoint/2010/main" val="384719207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CD6159B-1DD4-4BC4-A762-B1F6BCB6BB0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86D60C4-1B97-4239-91AC-AED094807B8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93F3444-FDEB-4997-B16D-5EFBA708DC74}"/>
              </a:ext>
            </a:extLst>
          </p:cNvPr>
          <p:cNvSpPr>
            <a:spLocks noGrp="1"/>
          </p:cNvSpPr>
          <p:nvPr>
            <p:ph type="dt" sz="half" idx="10"/>
          </p:nvPr>
        </p:nvSpPr>
        <p:spPr/>
        <p:txBody>
          <a:bodyPr/>
          <a:lstStyle/>
          <a:p>
            <a:fld id="{C2FC4DB3-D6C0-4816-8A7D-977167D99DB5}" type="datetime1">
              <a:rPr lang="en-IN" smtClean="0"/>
              <a:t>11-08-2023</a:t>
            </a:fld>
            <a:endParaRPr lang="en-IN"/>
          </a:p>
        </p:txBody>
      </p:sp>
      <p:sp>
        <p:nvSpPr>
          <p:cNvPr id="5" name="Footer Placeholder 4">
            <a:extLst>
              <a:ext uri="{FF2B5EF4-FFF2-40B4-BE49-F238E27FC236}">
                <a16:creationId xmlns:a16="http://schemas.microsoft.com/office/drawing/2014/main" id="{80C5916B-353A-4103-9D5D-F04B83496B2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C50AC82-3A0C-4CF9-AB37-9B2602BDBD9C}"/>
              </a:ext>
            </a:extLst>
          </p:cNvPr>
          <p:cNvSpPr>
            <a:spLocks noGrp="1"/>
          </p:cNvSpPr>
          <p:nvPr>
            <p:ph type="sldNum" sz="quarter" idx="12"/>
          </p:nvPr>
        </p:nvSpPr>
        <p:spPr/>
        <p:txBody>
          <a:bodyPr/>
          <a:lstStyle/>
          <a:p>
            <a:fld id="{6574191E-2267-4532-92CD-A3ECB9DB14D5}" type="slidenum">
              <a:rPr lang="en-IN" smtClean="0"/>
              <a:t>‹#›</a:t>
            </a:fld>
            <a:endParaRPr lang="en-IN"/>
          </a:p>
        </p:txBody>
      </p:sp>
    </p:spTree>
    <p:extLst>
      <p:ext uri="{BB962C8B-B14F-4D97-AF65-F5344CB8AC3E}">
        <p14:creationId xmlns:p14="http://schemas.microsoft.com/office/powerpoint/2010/main" val="30578406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D6E0326-C756-4DFE-BC54-E82419D5FF4B}" type="datetime1">
              <a:rPr lang="en-IN" smtClean="0"/>
              <a:t>11-08-2023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57F8A76-A89D-47CF-B350-D59FF3784F6C}" type="slidenum">
              <a:rPr lang="en-IN" smtClean="0"/>
              <a:t>‹#›</a:t>
            </a:fld>
            <a:endParaRPr lang="en-IN"/>
          </a:p>
        </p:txBody>
      </p:sp>
    </p:spTree>
    <p:extLst>
      <p:ext uri="{BB962C8B-B14F-4D97-AF65-F5344CB8AC3E}">
        <p14:creationId xmlns:p14="http://schemas.microsoft.com/office/powerpoint/2010/main" val="38742218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FA8DACC-BCA4-4564-80D8-0A3878926EE4}" type="datetime1">
              <a:rPr lang="en-IN" smtClean="0"/>
              <a:t>11-08-2023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57F8A76-A89D-47CF-B350-D59FF3784F6C}" type="slidenum">
              <a:rPr lang="en-IN" smtClean="0"/>
              <a:t>‹#›</a:t>
            </a:fld>
            <a:endParaRPr lang="en-IN"/>
          </a:p>
        </p:txBody>
      </p:sp>
    </p:spTree>
    <p:extLst>
      <p:ext uri="{BB962C8B-B14F-4D97-AF65-F5344CB8AC3E}">
        <p14:creationId xmlns:p14="http://schemas.microsoft.com/office/powerpoint/2010/main" val="16424302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5C9B861-7B15-47F6-9418-4DA71D72EFD5}" type="datetime1">
              <a:rPr lang="en-IN" smtClean="0"/>
              <a:t>11-08-2023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D57F8A76-A89D-47CF-B350-D59FF3784F6C}" type="slidenum">
              <a:rPr lang="en-IN" smtClean="0"/>
              <a:t>‹#›</a:t>
            </a:fld>
            <a:endParaRPr lang="en-IN"/>
          </a:p>
        </p:txBody>
      </p:sp>
    </p:spTree>
    <p:extLst>
      <p:ext uri="{BB962C8B-B14F-4D97-AF65-F5344CB8AC3E}">
        <p14:creationId xmlns:p14="http://schemas.microsoft.com/office/powerpoint/2010/main" val="28123136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1492B59-6E0C-4CF9-BF48-94837177B56C}" type="datetime1">
              <a:rPr lang="en-IN" smtClean="0"/>
              <a:t>11-08-2023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D57F8A76-A89D-47CF-B350-D59FF3784F6C}" type="slidenum">
              <a:rPr lang="en-IN" smtClean="0"/>
              <a:t>‹#›</a:t>
            </a:fld>
            <a:endParaRPr lang="en-IN"/>
          </a:p>
        </p:txBody>
      </p:sp>
    </p:spTree>
    <p:extLst>
      <p:ext uri="{BB962C8B-B14F-4D97-AF65-F5344CB8AC3E}">
        <p14:creationId xmlns:p14="http://schemas.microsoft.com/office/powerpoint/2010/main" val="16192009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D0D39C1-FC38-45E5-9FC1-849E3FBDE972}" type="datetime1">
              <a:rPr lang="en-IN" smtClean="0"/>
              <a:t>11-08-2023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D57F8A76-A89D-47CF-B350-D59FF3784F6C}" type="slidenum">
              <a:rPr lang="en-IN" smtClean="0"/>
              <a:t>‹#›</a:t>
            </a:fld>
            <a:endParaRPr lang="en-IN"/>
          </a:p>
        </p:txBody>
      </p:sp>
    </p:spTree>
    <p:extLst>
      <p:ext uri="{BB962C8B-B14F-4D97-AF65-F5344CB8AC3E}">
        <p14:creationId xmlns:p14="http://schemas.microsoft.com/office/powerpoint/2010/main" val="40482080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9E1DD75-C9DA-4559-BBEF-C945FB510F43}" type="datetime1">
              <a:rPr lang="en-IN" smtClean="0"/>
              <a:t>11-08-2023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57F8A76-A89D-47CF-B350-D59FF3784F6C}" type="slidenum">
              <a:rPr lang="en-IN" smtClean="0"/>
              <a:t>‹#›</a:t>
            </a:fld>
            <a:endParaRPr lang="en-IN"/>
          </a:p>
        </p:txBody>
      </p:sp>
    </p:spTree>
    <p:extLst>
      <p:ext uri="{BB962C8B-B14F-4D97-AF65-F5344CB8AC3E}">
        <p14:creationId xmlns:p14="http://schemas.microsoft.com/office/powerpoint/2010/main" val="32607424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C060306-F34D-40E0-A951-CFA64C397FAF}" type="datetime1">
              <a:rPr lang="en-IN" smtClean="0"/>
              <a:t>11-08-2023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57F8A76-A89D-47CF-B350-D59FF3784F6C}" type="slidenum">
              <a:rPr lang="en-IN" smtClean="0"/>
              <a:t>‹#›</a:t>
            </a:fld>
            <a:endParaRPr lang="en-IN"/>
          </a:p>
        </p:txBody>
      </p:sp>
    </p:spTree>
    <p:extLst>
      <p:ext uri="{BB962C8B-B14F-4D97-AF65-F5344CB8AC3E}">
        <p14:creationId xmlns:p14="http://schemas.microsoft.com/office/powerpoint/2010/main" val="12361446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148D01B-A849-45FA-9A00-3BB5E6A1AFED}" type="datetime1">
              <a:rPr lang="en-IN" smtClean="0"/>
              <a:t>11-08-2023</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7F8A76-A89D-47CF-B350-D59FF3784F6C}" type="slidenum">
              <a:rPr lang="en-IN" smtClean="0"/>
              <a:t>‹#›</a:t>
            </a:fld>
            <a:endParaRPr lang="en-IN"/>
          </a:p>
        </p:txBody>
      </p:sp>
    </p:spTree>
    <p:extLst>
      <p:ext uri="{BB962C8B-B14F-4D97-AF65-F5344CB8AC3E}">
        <p14:creationId xmlns:p14="http://schemas.microsoft.com/office/powerpoint/2010/main" val="396079883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A1644C4-1C17-4D25-B110-D052A6F295D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DF3B14C-DD66-42A3-BCB1-9E832400510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8E9E842-71F2-4E27-9A32-0F0751DB986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57556AF-2D0C-4584-B810-DB0FBDC5F2A6}" type="datetime1">
              <a:rPr lang="en-IN" smtClean="0"/>
              <a:t>11-08-2023</a:t>
            </a:fld>
            <a:endParaRPr lang="en-IN"/>
          </a:p>
        </p:txBody>
      </p:sp>
      <p:sp>
        <p:nvSpPr>
          <p:cNvPr id="5" name="Footer Placeholder 4">
            <a:extLst>
              <a:ext uri="{FF2B5EF4-FFF2-40B4-BE49-F238E27FC236}">
                <a16:creationId xmlns:a16="http://schemas.microsoft.com/office/drawing/2014/main" id="{EBDFBDA4-E214-441F-8471-1F93879B836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3A224CF1-5395-4984-A8B9-580709D93F6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574191E-2267-4532-92CD-A3ECB9DB14D5}" type="slidenum">
              <a:rPr lang="en-IN" smtClean="0"/>
              <a:t>‹#›</a:t>
            </a:fld>
            <a:endParaRPr lang="en-IN"/>
          </a:p>
        </p:txBody>
      </p:sp>
    </p:spTree>
    <p:extLst>
      <p:ext uri="{BB962C8B-B14F-4D97-AF65-F5344CB8AC3E}">
        <p14:creationId xmlns:p14="http://schemas.microsoft.com/office/powerpoint/2010/main" val="137908577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FBE75DF-F8FE-E0E8-F9D9-C2623D9597D9}"/>
              </a:ext>
            </a:extLst>
          </p:cNvPr>
          <p:cNvSpPr/>
          <p:nvPr/>
        </p:nvSpPr>
        <p:spPr>
          <a:xfrm>
            <a:off x="1" y="0"/>
            <a:ext cx="12192000" cy="6858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Slide Number Placeholder 4">
            <a:extLst>
              <a:ext uri="{FF2B5EF4-FFF2-40B4-BE49-F238E27FC236}">
                <a16:creationId xmlns:a16="http://schemas.microsoft.com/office/drawing/2014/main" id="{396000F3-6298-3F01-2BCE-7DC6E39C0F13}"/>
              </a:ext>
            </a:extLst>
          </p:cNvPr>
          <p:cNvSpPr>
            <a:spLocks noGrp="1"/>
          </p:cNvSpPr>
          <p:nvPr>
            <p:ph type="sldNum" sz="quarter" idx="12"/>
          </p:nvPr>
        </p:nvSpPr>
        <p:spPr/>
        <p:txBody>
          <a:bodyPr/>
          <a:lstStyle/>
          <a:p>
            <a:fld id="{D57F8A76-A89D-47CF-B350-D59FF3784F6C}" type="slidenum">
              <a:rPr lang="en-IN" smtClean="0"/>
              <a:t>1</a:t>
            </a:fld>
            <a:endParaRPr lang="en-IN"/>
          </a:p>
        </p:txBody>
      </p:sp>
      <p:sp>
        <p:nvSpPr>
          <p:cNvPr id="8" name="TextBox 8">
            <a:extLst>
              <a:ext uri="{FF2B5EF4-FFF2-40B4-BE49-F238E27FC236}">
                <a16:creationId xmlns:a16="http://schemas.microsoft.com/office/drawing/2014/main" id="{71F60F07-87E5-04CD-8EF9-8F8D741815E9}"/>
              </a:ext>
            </a:extLst>
          </p:cNvPr>
          <p:cNvSpPr txBox="1"/>
          <p:nvPr/>
        </p:nvSpPr>
        <p:spPr>
          <a:xfrm>
            <a:off x="-1432874" y="157140"/>
            <a:ext cx="15057748" cy="36933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IN" dirty="0">
                <a:latin typeface="Times New Roman" panose="02020603050405020304" pitchFamily="18" charset="0"/>
                <a:cs typeface="Times New Roman" panose="02020603050405020304" pitchFamily="18" charset="0"/>
              </a:rPr>
              <a:t>PROJECT  PRESENTATION ON</a:t>
            </a:r>
          </a:p>
        </p:txBody>
      </p:sp>
      <p:sp>
        <p:nvSpPr>
          <p:cNvPr id="9" name="TextBox 9">
            <a:extLst>
              <a:ext uri="{FF2B5EF4-FFF2-40B4-BE49-F238E27FC236}">
                <a16:creationId xmlns:a16="http://schemas.microsoft.com/office/drawing/2014/main" id="{0C59A58E-5834-A39C-4C6A-0BBD0A196709}"/>
              </a:ext>
            </a:extLst>
          </p:cNvPr>
          <p:cNvSpPr txBox="1"/>
          <p:nvPr/>
        </p:nvSpPr>
        <p:spPr>
          <a:xfrm>
            <a:off x="131975" y="550318"/>
            <a:ext cx="11928049" cy="40011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2000" b="1" dirty="0">
                <a:latin typeface="Times New Roman" pitchFamily="18" charset="0"/>
                <a:cs typeface="Times New Roman" pitchFamily="18" charset="0"/>
              </a:rPr>
              <a:t>Real Estate Valuation using Machine Learning</a:t>
            </a:r>
            <a:endParaRPr lang="en-IN" sz="2000" b="1" dirty="0">
              <a:latin typeface="Times New Roman" panose="02020603050405020304" pitchFamily="18" charset="0"/>
              <a:cs typeface="Times New Roman" panose="02020603050405020304" pitchFamily="18" charset="0"/>
            </a:endParaRPr>
          </a:p>
        </p:txBody>
      </p:sp>
      <p:sp>
        <p:nvSpPr>
          <p:cNvPr id="10" name="TextBox 12">
            <a:extLst>
              <a:ext uri="{FF2B5EF4-FFF2-40B4-BE49-F238E27FC236}">
                <a16:creationId xmlns:a16="http://schemas.microsoft.com/office/drawing/2014/main" id="{AE635AB1-F844-8440-7E7F-A5C4D6DE067C}"/>
              </a:ext>
            </a:extLst>
          </p:cNvPr>
          <p:cNvSpPr txBox="1"/>
          <p:nvPr/>
        </p:nvSpPr>
        <p:spPr>
          <a:xfrm>
            <a:off x="2639504" y="1093556"/>
            <a:ext cx="6912989" cy="315471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57175" indent="-257175" algn="ctr">
              <a:spcBef>
                <a:spcPts val="510"/>
              </a:spcBef>
              <a:buClr>
                <a:schemeClr val="dk1"/>
              </a:buClr>
              <a:buSzPct val="100000"/>
              <a:buNone/>
            </a:pPr>
            <a:r>
              <a:rPr lang="en-US" sz="2000" b="1" dirty="0">
                <a:latin typeface="Times New Roman" panose="02020603050405020304"/>
                <a:ea typeface="Times New Roman" panose="02020603050405020304"/>
                <a:cs typeface="Times New Roman" panose="02020603050405020304"/>
                <a:sym typeface="Times New Roman" panose="02020603050405020304"/>
              </a:rPr>
              <a:t> </a:t>
            </a:r>
            <a:r>
              <a:rPr lang="en-US" sz="1600" b="1" dirty="0">
                <a:latin typeface="Times New Roman" panose="02020603050405020304"/>
                <a:ea typeface="Times New Roman" panose="02020603050405020304"/>
                <a:cs typeface="Times New Roman" panose="02020603050405020304"/>
                <a:sym typeface="Times New Roman" panose="02020603050405020304"/>
              </a:rPr>
              <a:t>By</a:t>
            </a:r>
            <a:endParaRPr lang="en-US" sz="1600" b="1" dirty="0"/>
          </a:p>
          <a:p>
            <a:pPr marL="257175" indent="-257175" algn="ctr">
              <a:spcBef>
                <a:spcPts val="660"/>
              </a:spcBef>
              <a:buClr>
                <a:schemeClr val="dk1"/>
              </a:buClr>
              <a:buSzPct val="100000"/>
              <a:buNone/>
            </a:pPr>
            <a:r>
              <a:rPr lang="en-US" sz="1600" b="1" dirty="0">
                <a:latin typeface="Times New Roman" panose="02020603050405020304"/>
                <a:ea typeface="Times New Roman" panose="02020603050405020304"/>
                <a:cs typeface="Times New Roman" panose="02020603050405020304"/>
                <a:sym typeface="Times New Roman" panose="02020603050405020304"/>
              </a:rPr>
              <a:t>SAI PRAVEEN SURI</a:t>
            </a:r>
          </a:p>
          <a:p>
            <a:pPr marL="257175" indent="-257175" algn="ctr">
              <a:spcBef>
                <a:spcPts val="660"/>
              </a:spcBef>
              <a:buClr>
                <a:schemeClr val="dk1"/>
              </a:buClr>
              <a:buSzPct val="100000"/>
              <a:buNone/>
            </a:pPr>
            <a:r>
              <a:rPr lang="en-US" sz="1600" dirty="0">
                <a:latin typeface="Times New Roman" panose="02020603050405020304"/>
                <a:ea typeface="Times New Roman" panose="02020603050405020304"/>
                <a:cs typeface="Times New Roman" panose="02020603050405020304"/>
                <a:sym typeface="Times New Roman" panose="02020603050405020304"/>
              </a:rPr>
              <a:t>Reg. No. 21131F0065</a:t>
            </a:r>
          </a:p>
          <a:p>
            <a:pPr marL="257175" indent="-257175" algn="ctr">
              <a:spcBef>
                <a:spcPts val="660"/>
              </a:spcBef>
              <a:buClr>
                <a:schemeClr val="dk1"/>
              </a:buClr>
              <a:buSzPct val="100000"/>
              <a:buNone/>
            </a:pPr>
            <a:r>
              <a:rPr lang="en-US" sz="1600" dirty="0">
                <a:latin typeface="Times New Roman" panose="02020603050405020304"/>
                <a:ea typeface="Times New Roman" panose="02020603050405020304"/>
                <a:cs typeface="Times New Roman" panose="02020603050405020304"/>
                <a:sym typeface="Times New Roman" panose="02020603050405020304"/>
              </a:rPr>
              <a:t>IV Sem  MCA</a:t>
            </a:r>
          </a:p>
          <a:p>
            <a:pPr marL="257175" indent="-257175" algn="ctr">
              <a:spcBef>
                <a:spcPts val="660"/>
              </a:spcBef>
              <a:buClr>
                <a:schemeClr val="dk1"/>
              </a:buClr>
              <a:buSzPct val="100000"/>
              <a:buNone/>
            </a:pPr>
            <a:endParaRPr lang="en-US" sz="1400" dirty="0">
              <a:latin typeface="Times New Roman" panose="02020603050405020304"/>
              <a:ea typeface="Times New Roman" panose="02020603050405020304"/>
              <a:cs typeface="Times New Roman" panose="02020603050405020304"/>
              <a:sym typeface="Times New Roman" panose="02020603050405020304"/>
            </a:endParaRPr>
          </a:p>
          <a:p>
            <a:pPr marL="257175" indent="-257175" algn="ctr">
              <a:spcBef>
                <a:spcPts val="660"/>
              </a:spcBef>
              <a:buClr>
                <a:schemeClr val="dk1"/>
              </a:buClr>
              <a:buSzPct val="100000"/>
              <a:buNone/>
            </a:pPr>
            <a:r>
              <a:rPr lang="en-US" sz="1600" b="1" dirty="0">
                <a:latin typeface="Times New Roman" panose="02020603050405020304"/>
                <a:ea typeface="Times New Roman" panose="02020603050405020304"/>
                <a:cs typeface="Times New Roman" panose="02020603050405020304"/>
                <a:sym typeface="Times New Roman" panose="02020603050405020304"/>
              </a:rPr>
              <a:t>Under the guidance of</a:t>
            </a:r>
          </a:p>
          <a:p>
            <a:pPr marL="257175" indent="-257175" algn="ctr">
              <a:spcBef>
                <a:spcPts val="660"/>
              </a:spcBef>
              <a:buClr>
                <a:schemeClr val="dk1"/>
              </a:buClr>
              <a:buSzPct val="100000"/>
              <a:buNone/>
            </a:pPr>
            <a:r>
              <a:rPr lang="en-US" sz="1600" b="1" dirty="0">
                <a:solidFill>
                  <a:srgbClr val="000000"/>
                </a:solidFill>
                <a:latin typeface="Times New Roman" panose="02020603050405020304" pitchFamily="18" charset="0"/>
                <a:sym typeface="Times New Roman" panose="02020603050405020304"/>
              </a:rPr>
              <a:t>Mr. B. BALA KRISHNA</a:t>
            </a:r>
            <a:endParaRPr lang="en-US" sz="1600" b="1" dirty="0">
              <a:ea typeface="Times New Roman" panose="02020603050405020304"/>
              <a:sym typeface="Times New Roman" panose="02020603050405020304"/>
            </a:endParaRPr>
          </a:p>
          <a:p>
            <a:pPr marL="0" indent="0" algn="ctr">
              <a:buNone/>
            </a:pPr>
            <a:r>
              <a:rPr lang="en-US" sz="1600" dirty="0">
                <a:latin typeface="Times New Roman" panose="02020603050405020304" pitchFamily="18" charset="0"/>
                <a:cs typeface="Times New Roman" panose="02020603050405020304" pitchFamily="18" charset="0"/>
              </a:rPr>
              <a:t>Assistant Professor</a:t>
            </a:r>
          </a:p>
          <a:p>
            <a:pPr marL="0" indent="0" algn="ctr">
              <a:buNone/>
            </a:pPr>
            <a:r>
              <a:rPr lang="en-US" sz="1600" dirty="0">
                <a:latin typeface="Times New Roman" panose="02020603050405020304" pitchFamily="18" charset="0"/>
                <a:cs typeface="Times New Roman" panose="02020603050405020304" pitchFamily="18" charset="0"/>
              </a:rPr>
              <a:t>Department of Computer Applications</a:t>
            </a:r>
          </a:p>
          <a:p>
            <a:endParaRPr lang="en-IN" dirty="0"/>
          </a:p>
        </p:txBody>
      </p:sp>
      <p:pic>
        <p:nvPicPr>
          <p:cNvPr id="11" name="Google Shape;91;p1">
            <a:extLst>
              <a:ext uri="{FF2B5EF4-FFF2-40B4-BE49-F238E27FC236}">
                <a16:creationId xmlns:a16="http://schemas.microsoft.com/office/drawing/2014/main" id="{45F843EF-D31B-266B-8E09-E1A48460F1E0}"/>
              </a:ext>
            </a:extLst>
          </p:cNvPr>
          <p:cNvPicPr preferRelativeResize="0"/>
          <p:nvPr/>
        </p:nvPicPr>
        <p:blipFill rotWithShape="1">
          <a:blip r:embed="rId3"/>
          <a:srcRect/>
          <a:stretch>
            <a:fillRect/>
          </a:stretch>
        </p:blipFill>
        <p:spPr>
          <a:xfrm>
            <a:off x="5178641" y="3962881"/>
            <a:ext cx="1834719" cy="1350142"/>
          </a:xfrm>
          <a:prstGeom prst="rect">
            <a:avLst/>
          </a:prstGeom>
          <a:noFill/>
          <a:ln>
            <a:noFill/>
          </a:ln>
        </p:spPr>
      </p:pic>
      <p:sp>
        <p:nvSpPr>
          <p:cNvPr id="12" name="TextBox 14">
            <a:extLst>
              <a:ext uri="{FF2B5EF4-FFF2-40B4-BE49-F238E27FC236}">
                <a16:creationId xmlns:a16="http://schemas.microsoft.com/office/drawing/2014/main" id="{20391C5D-6896-69D4-A95B-F09D7EADDD4B}"/>
              </a:ext>
            </a:extLst>
          </p:cNvPr>
          <p:cNvSpPr txBox="1"/>
          <p:nvPr/>
        </p:nvSpPr>
        <p:spPr>
          <a:xfrm>
            <a:off x="1376313" y="5096662"/>
            <a:ext cx="9439373" cy="1869743"/>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57175" indent="-257175" algn="ctr">
              <a:spcBef>
                <a:spcPts val="210"/>
              </a:spcBef>
              <a:buClr>
                <a:schemeClr val="dk1"/>
              </a:buClr>
              <a:buSzPct val="100000"/>
              <a:buNone/>
            </a:pPr>
            <a:endParaRPr lang="en-US" b="1" dirty="0">
              <a:latin typeface="Times New Roman" panose="02020603050405020304"/>
              <a:ea typeface="Times New Roman" panose="02020603050405020304"/>
              <a:cs typeface="Times New Roman" panose="02020603050405020304"/>
              <a:sym typeface="Times New Roman" panose="02020603050405020304"/>
            </a:endParaRPr>
          </a:p>
          <a:p>
            <a:pPr marL="257175" indent="-257175" algn="ctr">
              <a:spcBef>
                <a:spcPts val="210"/>
              </a:spcBef>
              <a:buClr>
                <a:schemeClr val="dk1"/>
              </a:buClr>
              <a:buSzPct val="100000"/>
              <a:buNone/>
            </a:pPr>
            <a:r>
              <a:rPr lang="en-US" b="1" dirty="0">
                <a:latin typeface="Times New Roman" panose="02020603050405020304"/>
                <a:ea typeface="Times New Roman" panose="02020603050405020304"/>
                <a:cs typeface="Times New Roman" panose="02020603050405020304"/>
                <a:sym typeface="Times New Roman" panose="02020603050405020304"/>
              </a:rPr>
              <a:t>DEPARTMENT OF COMPUTER APPLICATIONS</a:t>
            </a:r>
          </a:p>
          <a:p>
            <a:pPr marL="257175" indent="-257175" algn="ctr">
              <a:spcBef>
                <a:spcPts val="210"/>
              </a:spcBef>
              <a:buClr>
                <a:schemeClr val="dk1"/>
              </a:buClr>
              <a:buSzPct val="100000"/>
              <a:buNone/>
            </a:pPr>
            <a:r>
              <a:rPr lang="en-US" b="1" dirty="0">
                <a:latin typeface="Times New Roman" panose="02020603050405020304"/>
                <a:ea typeface="Times New Roman" panose="02020603050405020304"/>
                <a:cs typeface="Times New Roman" panose="02020603050405020304"/>
                <a:sym typeface="Times New Roman" panose="02020603050405020304"/>
              </a:rPr>
              <a:t>GAYATRI VIDYA PARISHAD COLLEGE OF ENGINEERING (AUTONOMOUS)</a:t>
            </a:r>
            <a:endParaRPr lang="en-US" dirty="0"/>
          </a:p>
          <a:p>
            <a:pPr marL="257175" indent="-257175" algn="ctr">
              <a:spcBef>
                <a:spcPts val="210"/>
              </a:spcBef>
              <a:buClr>
                <a:schemeClr val="dk1"/>
              </a:buClr>
              <a:buSzPct val="100000"/>
              <a:buNone/>
            </a:pPr>
            <a:r>
              <a:rPr lang="en-US" b="1" dirty="0">
                <a:latin typeface="Times New Roman" panose="02020603050405020304"/>
                <a:ea typeface="Times New Roman" panose="02020603050405020304"/>
                <a:cs typeface="Times New Roman" panose="02020603050405020304"/>
                <a:sym typeface="Times New Roman" panose="02020603050405020304"/>
              </a:rPr>
              <a:t>VISAKHAPATNAM- 530048</a:t>
            </a:r>
            <a:endParaRPr lang="en-US" b="1" dirty="0"/>
          </a:p>
          <a:p>
            <a:pPr marL="257175" indent="-257175" algn="ctr">
              <a:spcBef>
                <a:spcPts val="300"/>
              </a:spcBef>
              <a:buClr>
                <a:schemeClr val="dk1"/>
              </a:buClr>
              <a:buSzPct val="100000"/>
              <a:buNone/>
            </a:pPr>
            <a:r>
              <a:rPr lang="en-US" b="1" dirty="0">
                <a:latin typeface="Times New Roman" panose="02020603050405020304"/>
                <a:ea typeface="Times New Roman" panose="02020603050405020304"/>
                <a:cs typeface="Times New Roman" panose="02020603050405020304"/>
                <a:sym typeface="Times New Roman" panose="02020603050405020304"/>
              </a:rPr>
              <a:t>2021-2023</a:t>
            </a:r>
          </a:p>
          <a:p>
            <a:endParaRPr lang="en-IN" dirty="0"/>
          </a:p>
        </p:txBody>
      </p:sp>
    </p:spTree>
    <p:extLst>
      <p:ext uri="{BB962C8B-B14F-4D97-AF65-F5344CB8AC3E}">
        <p14:creationId xmlns:p14="http://schemas.microsoft.com/office/powerpoint/2010/main" val="32578316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2898A4-9DF6-7494-ED7E-8E281F962E5C}"/>
              </a:ext>
            </a:extLst>
          </p:cNvPr>
          <p:cNvSpPr>
            <a:spLocks noGrp="1"/>
          </p:cNvSpPr>
          <p:nvPr>
            <p:ph type="title"/>
          </p:nvPr>
        </p:nvSpPr>
        <p:spPr>
          <a:xfrm>
            <a:off x="838200" y="351270"/>
            <a:ext cx="10515600" cy="579255"/>
          </a:xfrm>
        </p:spPr>
        <p:txBody>
          <a:bodyPr>
            <a:normAutofit/>
          </a:bodyPr>
          <a:lstStyle/>
          <a:p>
            <a:pPr algn="ctr"/>
            <a:r>
              <a:rPr lang="en-US" sz="1800" b="1" u="sng" dirty="0">
                <a:latin typeface="Times New Roman" panose="02020603050405020304" pitchFamily="18" charset="0"/>
                <a:cs typeface="Times New Roman" panose="02020603050405020304" pitchFamily="18" charset="0"/>
              </a:rPr>
              <a:t>PROPOSED SYSTEM</a:t>
            </a:r>
            <a:endParaRPr lang="en-IN" sz="1800" b="1" u="sng"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A3599871-BCD8-448E-D940-FAD6758171D3}"/>
              </a:ext>
            </a:extLst>
          </p:cNvPr>
          <p:cNvSpPr>
            <a:spLocks noGrp="1"/>
          </p:cNvSpPr>
          <p:nvPr>
            <p:ph idx="1"/>
          </p:nvPr>
        </p:nvSpPr>
        <p:spPr>
          <a:xfrm>
            <a:off x="838200" y="1091534"/>
            <a:ext cx="10515600" cy="5082681"/>
          </a:xfrm>
        </p:spPr>
        <p:txBody>
          <a:bodyPr>
            <a:normAutofit/>
          </a:bodyPr>
          <a:lstStyle/>
          <a:p>
            <a:pPr marL="0" indent="0" algn="just">
              <a:lnSpc>
                <a:spcPct val="150000"/>
              </a:lnSpc>
              <a:buNone/>
            </a:pPr>
            <a:r>
              <a:rPr lang="en-US" sz="1800" dirty="0">
                <a:latin typeface="Times New Roman" pitchFamily="18" charset="0"/>
                <a:cs typeface="Times New Roman" pitchFamily="18" charset="0"/>
              </a:rPr>
              <a:t>	The proposed system is to predict the house price index using some regression involves connecting a data set of house sale prices and their features, preprocessing the data, splitting it into training and testing sets, training  model on the training set, evaluating the model’s accuracy on the testing set and deploying it for use. By using the best regression model, the system  predicts the price of a house based on its features, such as the house type, size, bhk and location. The system is useful for homeowners, buyers, and real estate agents to estimate the value of a house and make informed decisions</a:t>
            </a:r>
          </a:p>
          <a:p>
            <a:pPr marL="0" indent="0" algn="just">
              <a:lnSpc>
                <a:spcPct val="150000"/>
              </a:lnSpc>
              <a:buNone/>
            </a:pPr>
            <a:endParaRPr lang="en-IN" sz="1800" dirty="0">
              <a:latin typeface="Times New Roman" panose="02020603050405020304" pitchFamily="18" charset="0"/>
              <a:cs typeface="Times New Roman" panose="02020603050405020304" pitchFamily="18" charset="0"/>
            </a:endParaRPr>
          </a:p>
        </p:txBody>
      </p:sp>
      <p:sp>
        <p:nvSpPr>
          <p:cNvPr id="5" name="Slide Number Placeholder 4">
            <a:extLst>
              <a:ext uri="{FF2B5EF4-FFF2-40B4-BE49-F238E27FC236}">
                <a16:creationId xmlns:a16="http://schemas.microsoft.com/office/drawing/2014/main" id="{88B354A2-9BF2-998E-73EC-26C97121A03E}"/>
              </a:ext>
            </a:extLst>
          </p:cNvPr>
          <p:cNvSpPr>
            <a:spLocks noGrp="1"/>
          </p:cNvSpPr>
          <p:nvPr>
            <p:ph type="sldNum" sz="quarter" idx="12"/>
          </p:nvPr>
        </p:nvSpPr>
        <p:spPr/>
        <p:txBody>
          <a:bodyPr/>
          <a:lstStyle/>
          <a:p>
            <a:fld id="{D57F8A76-A89D-47CF-B350-D59FF3784F6C}" type="slidenum">
              <a:rPr lang="en-IN" smtClean="0"/>
              <a:t>10</a:t>
            </a:fld>
            <a:endParaRPr lang="en-IN"/>
          </a:p>
        </p:txBody>
      </p:sp>
      <p:sp>
        <p:nvSpPr>
          <p:cNvPr id="4" name="Rectangle 3">
            <a:extLst>
              <a:ext uri="{FF2B5EF4-FFF2-40B4-BE49-F238E27FC236}">
                <a16:creationId xmlns:a16="http://schemas.microsoft.com/office/drawing/2014/main" id="{C2A7B00E-1CF3-5BEB-3869-3FB35DF987CE}"/>
              </a:ext>
            </a:extLst>
          </p:cNvPr>
          <p:cNvSpPr/>
          <p:nvPr/>
        </p:nvSpPr>
        <p:spPr>
          <a:xfrm>
            <a:off x="-1" y="0"/>
            <a:ext cx="12192001" cy="6858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23755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D610CE-6AA0-0D06-5CED-56E1B326B062}"/>
              </a:ext>
            </a:extLst>
          </p:cNvPr>
          <p:cNvSpPr>
            <a:spLocks noGrp="1"/>
          </p:cNvSpPr>
          <p:nvPr>
            <p:ph type="title"/>
          </p:nvPr>
        </p:nvSpPr>
        <p:spPr>
          <a:xfrm>
            <a:off x="838200" y="365126"/>
            <a:ext cx="10515600" cy="909038"/>
          </a:xfrm>
        </p:spPr>
        <p:txBody>
          <a:bodyPr>
            <a:normAutofit/>
          </a:bodyPr>
          <a:lstStyle/>
          <a:p>
            <a:pPr algn="ctr"/>
            <a:r>
              <a:rPr lang="en-US" sz="1800" b="1" u="sng" dirty="0">
                <a:latin typeface="Times New Roman" panose="02020603050405020304" pitchFamily="18" charset="0"/>
                <a:cs typeface="Times New Roman" panose="02020603050405020304" pitchFamily="18" charset="0"/>
              </a:rPr>
              <a:t>SYSTEM REQUIREMENTS</a:t>
            </a:r>
            <a:endParaRPr lang="en-IN" sz="1800" b="1" u="sng"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DDA1C11-659E-6F4A-21B2-A09BCCA97B74}"/>
              </a:ext>
            </a:extLst>
          </p:cNvPr>
          <p:cNvSpPr>
            <a:spLocks noGrp="1"/>
          </p:cNvSpPr>
          <p:nvPr>
            <p:ph idx="1"/>
          </p:nvPr>
        </p:nvSpPr>
        <p:spPr>
          <a:xfrm>
            <a:off x="782780" y="1507637"/>
            <a:ext cx="10515600" cy="4198261"/>
          </a:xfrm>
        </p:spPr>
        <p:txBody>
          <a:bodyPr>
            <a:normAutofit/>
          </a:bodyPr>
          <a:lstStyle/>
          <a:p>
            <a:pPr marL="0" indent="0">
              <a:buSzPts val="1440"/>
              <a:buNone/>
            </a:pPr>
            <a:r>
              <a:rPr lang="en-US" sz="1600" b="1" u="sng" dirty="0">
                <a:latin typeface="Times New Roman" panose="02020603050405020304" pitchFamily="18" charset="0"/>
                <a:ea typeface="Arial"/>
                <a:cs typeface="Times New Roman" panose="02020603050405020304" pitchFamily="18" charset="0"/>
                <a:sym typeface="Arial"/>
              </a:rPr>
              <a:t>MINIMUM HARDWARE REQUIREMENTS</a:t>
            </a:r>
            <a:r>
              <a:rPr lang="en-US" sz="1800" dirty="0">
                <a:latin typeface="Times New Roman" panose="02020603050405020304" pitchFamily="18" charset="0"/>
                <a:ea typeface="Arial"/>
                <a:cs typeface="Times New Roman" panose="02020603050405020304" pitchFamily="18" charset="0"/>
                <a:sym typeface="Arial"/>
              </a:rPr>
              <a:t>:</a:t>
            </a:r>
            <a:endParaRPr lang="en-US" sz="1800" dirty="0">
              <a:latin typeface="Times New Roman" panose="02020603050405020304" pitchFamily="18" charset="0"/>
              <a:cs typeface="Times New Roman" panose="02020603050405020304" pitchFamily="18" charset="0"/>
            </a:endParaRPr>
          </a:p>
          <a:p>
            <a:pPr marL="342900" indent="-251459">
              <a:spcBef>
                <a:spcPts val="1000"/>
              </a:spcBef>
              <a:buSzPts val="1440"/>
            </a:pPr>
            <a:endParaRPr lang="en-US" sz="1800" dirty="0">
              <a:latin typeface="Arial"/>
              <a:ea typeface="Arial"/>
              <a:cs typeface="Arial"/>
              <a:sym typeface="Arial"/>
            </a:endParaRPr>
          </a:p>
          <a:p>
            <a:pPr marL="342900" indent="-342900">
              <a:spcBef>
                <a:spcPts val="1000"/>
              </a:spcBef>
              <a:buSzPts val="1440"/>
              <a:buFont typeface="Noto Sans Symbols"/>
              <a:buChar char="⮚"/>
            </a:pPr>
            <a:r>
              <a:rPr lang="en-US" sz="1800" dirty="0">
                <a:latin typeface="Times New Roman" panose="02020603050405020304" pitchFamily="18" charset="0"/>
                <a:ea typeface="Arial"/>
                <a:cs typeface="Times New Roman" panose="02020603050405020304" pitchFamily="18" charset="0"/>
                <a:sym typeface="Arial"/>
              </a:rPr>
              <a:t>Processor        : Intel I3</a:t>
            </a:r>
            <a:endParaRPr lang="en-US" sz="1800" dirty="0">
              <a:latin typeface="Times New Roman" panose="02020603050405020304" pitchFamily="18" charset="0"/>
              <a:cs typeface="Times New Roman" panose="02020603050405020304" pitchFamily="18" charset="0"/>
            </a:endParaRPr>
          </a:p>
          <a:p>
            <a:pPr marL="342900" indent="-342900">
              <a:spcBef>
                <a:spcPts val="1000"/>
              </a:spcBef>
              <a:buSzPts val="1440"/>
              <a:buFont typeface="Noto Sans Symbols"/>
              <a:buChar char="⮚"/>
            </a:pPr>
            <a:r>
              <a:rPr lang="en-US" sz="1800" dirty="0">
                <a:latin typeface="Times New Roman" panose="02020603050405020304" pitchFamily="18" charset="0"/>
                <a:ea typeface="Arial"/>
                <a:cs typeface="Times New Roman" panose="02020603050405020304" pitchFamily="18" charset="0"/>
                <a:sym typeface="Arial"/>
              </a:rPr>
              <a:t>RAM                : 8GB</a:t>
            </a:r>
            <a:endParaRPr lang="en-US" sz="1800" dirty="0">
              <a:latin typeface="Times New Roman" panose="02020603050405020304" pitchFamily="18" charset="0"/>
              <a:cs typeface="Times New Roman" panose="02020603050405020304" pitchFamily="18" charset="0"/>
            </a:endParaRPr>
          </a:p>
          <a:p>
            <a:pPr marL="342900" indent="-342900">
              <a:spcBef>
                <a:spcPts val="1000"/>
              </a:spcBef>
              <a:buSzPts val="1440"/>
              <a:buFont typeface="Noto Sans Symbols"/>
              <a:buChar char="⮚"/>
            </a:pPr>
            <a:r>
              <a:rPr lang="en-US" sz="1800" dirty="0">
                <a:latin typeface="Times New Roman" panose="02020603050405020304" pitchFamily="18" charset="0"/>
                <a:ea typeface="Arial"/>
                <a:cs typeface="Times New Roman" panose="02020603050405020304" pitchFamily="18" charset="0"/>
                <a:sym typeface="Arial"/>
              </a:rPr>
              <a:t>Hard Disk        : 128 GB</a:t>
            </a:r>
            <a:endParaRPr lang="en-US" sz="1800" dirty="0">
              <a:latin typeface="Times New Roman" panose="02020603050405020304" pitchFamily="18" charset="0"/>
              <a:cs typeface="Times New Roman" panose="02020603050405020304" pitchFamily="18" charset="0"/>
            </a:endParaRPr>
          </a:p>
          <a:p>
            <a:endParaRPr lang="en-US" sz="1800" dirty="0">
              <a:latin typeface="Times New Roman" panose="02020603050405020304" pitchFamily="18" charset="0"/>
              <a:cs typeface="Times New Roman" panose="02020603050405020304" pitchFamily="18" charset="0"/>
            </a:endParaRPr>
          </a:p>
        </p:txBody>
      </p:sp>
      <p:sp>
        <p:nvSpPr>
          <p:cNvPr id="5" name="Slide Number Placeholder 4">
            <a:extLst>
              <a:ext uri="{FF2B5EF4-FFF2-40B4-BE49-F238E27FC236}">
                <a16:creationId xmlns:a16="http://schemas.microsoft.com/office/drawing/2014/main" id="{95340333-7B34-3CA2-770F-4F155F06349F}"/>
              </a:ext>
            </a:extLst>
          </p:cNvPr>
          <p:cNvSpPr>
            <a:spLocks noGrp="1"/>
          </p:cNvSpPr>
          <p:nvPr>
            <p:ph type="sldNum" sz="quarter" idx="12"/>
          </p:nvPr>
        </p:nvSpPr>
        <p:spPr/>
        <p:txBody>
          <a:bodyPr/>
          <a:lstStyle/>
          <a:p>
            <a:fld id="{D57F8A76-A89D-47CF-B350-D59FF3784F6C}" type="slidenum">
              <a:rPr lang="en-IN" smtClean="0"/>
              <a:t>11</a:t>
            </a:fld>
            <a:endParaRPr lang="en-IN"/>
          </a:p>
        </p:txBody>
      </p:sp>
      <p:sp>
        <p:nvSpPr>
          <p:cNvPr id="4" name="Rectangle 3">
            <a:extLst>
              <a:ext uri="{FF2B5EF4-FFF2-40B4-BE49-F238E27FC236}">
                <a16:creationId xmlns:a16="http://schemas.microsoft.com/office/drawing/2014/main" id="{7F82D4A1-E8F4-D075-9212-77C534C57C05}"/>
              </a:ext>
            </a:extLst>
          </p:cNvPr>
          <p:cNvSpPr/>
          <p:nvPr/>
        </p:nvSpPr>
        <p:spPr>
          <a:xfrm>
            <a:off x="1" y="-1"/>
            <a:ext cx="12192000" cy="685800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8AE21DE5-4243-9B82-E3EB-98310A02E8A8}"/>
              </a:ext>
            </a:extLst>
          </p:cNvPr>
          <p:cNvSpPr txBox="1"/>
          <p:nvPr/>
        </p:nvSpPr>
        <p:spPr>
          <a:xfrm>
            <a:off x="838200" y="4077832"/>
            <a:ext cx="6099716" cy="2395528"/>
          </a:xfrm>
          <a:prstGeom prst="rect">
            <a:avLst/>
          </a:prstGeom>
          <a:noFill/>
        </p:spPr>
        <p:txBody>
          <a:bodyPr wrap="square">
            <a:spAutoFit/>
          </a:bodyPr>
          <a:lstStyle/>
          <a:p>
            <a:pPr>
              <a:buSzPts val="1440"/>
            </a:pPr>
            <a:r>
              <a:rPr lang="en-US" sz="1600" b="1" u="sng" dirty="0">
                <a:latin typeface="Times New Roman" panose="02020603050405020304" pitchFamily="18" charset="0"/>
                <a:ea typeface="Arial"/>
                <a:cs typeface="Times New Roman" panose="02020603050405020304" pitchFamily="18" charset="0"/>
                <a:sym typeface="Arial"/>
              </a:rPr>
              <a:t>SOFTWARE REQUIREMENTS</a:t>
            </a:r>
            <a:r>
              <a:rPr lang="en-US" sz="1600" b="1" dirty="0">
                <a:latin typeface="Times New Roman" panose="02020603050405020304" pitchFamily="18" charset="0"/>
                <a:ea typeface="Arial"/>
                <a:cs typeface="Times New Roman" panose="02020603050405020304" pitchFamily="18" charset="0"/>
                <a:sym typeface="Arial"/>
              </a:rPr>
              <a:t>:</a:t>
            </a:r>
            <a:endParaRPr lang="en-US" sz="1600" b="1" dirty="0">
              <a:latin typeface="Times New Roman" panose="02020603050405020304" pitchFamily="18" charset="0"/>
              <a:cs typeface="Times New Roman" panose="02020603050405020304" pitchFamily="18" charset="0"/>
            </a:endParaRPr>
          </a:p>
          <a:p>
            <a:pPr marL="342900" indent="-251459">
              <a:spcBef>
                <a:spcPts val="1000"/>
              </a:spcBef>
              <a:buSzPts val="1440"/>
            </a:pPr>
            <a:endParaRPr lang="en-US" dirty="0">
              <a:latin typeface="Times New Roman" panose="02020603050405020304" pitchFamily="18" charset="0"/>
              <a:ea typeface="Arial"/>
              <a:cs typeface="Times New Roman" panose="02020603050405020304" pitchFamily="18" charset="0"/>
              <a:sym typeface="Arial"/>
            </a:endParaRPr>
          </a:p>
          <a:p>
            <a:pPr marL="342900" indent="-342900">
              <a:spcBef>
                <a:spcPts val="1000"/>
              </a:spcBef>
              <a:buSzPts val="1440"/>
              <a:buFont typeface="Noto Sans Symbols"/>
              <a:buChar char="⮚"/>
            </a:pPr>
            <a:r>
              <a:rPr lang="en-US" dirty="0">
                <a:latin typeface="Times New Roman" panose="02020603050405020304" pitchFamily="18" charset="0"/>
                <a:ea typeface="Arial"/>
                <a:cs typeface="Times New Roman" panose="02020603050405020304" pitchFamily="18" charset="0"/>
                <a:sym typeface="Arial"/>
              </a:rPr>
              <a:t>Operating System                 : Windows 7 (64bit)</a:t>
            </a:r>
            <a:endParaRPr lang="en-US" dirty="0">
              <a:latin typeface="Times New Roman" panose="02020603050405020304" pitchFamily="18" charset="0"/>
              <a:cs typeface="Times New Roman" panose="02020603050405020304" pitchFamily="18" charset="0"/>
            </a:endParaRPr>
          </a:p>
          <a:p>
            <a:pPr marL="342900" indent="-342900">
              <a:spcBef>
                <a:spcPts val="1000"/>
              </a:spcBef>
              <a:buSzPts val="1440"/>
              <a:buFont typeface="Noto Sans Symbols"/>
              <a:buChar char="⮚"/>
            </a:pPr>
            <a:r>
              <a:rPr lang="en-US" dirty="0">
                <a:latin typeface="Times New Roman" panose="02020603050405020304" pitchFamily="18" charset="0"/>
                <a:ea typeface="Arial"/>
                <a:cs typeface="Times New Roman" panose="02020603050405020304" pitchFamily="18" charset="0"/>
                <a:sym typeface="Arial"/>
              </a:rPr>
              <a:t>Programming language        : Python, html, CSS</a:t>
            </a:r>
          </a:p>
          <a:p>
            <a:pPr marL="342900" indent="-342900">
              <a:spcBef>
                <a:spcPts val="1000"/>
              </a:spcBef>
              <a:buSzPts val="1440"/>
              <a:buFont typeface="Noto Sans Symbols"/>
              <a:buChar char="⮚"/>
            </a:pPr>
            <a:r>
              <a:rPr lang="en-US" dirty="0">
                <a:latin typeface="Times New Roman" panose="02020603050405020304" pitchFamily="18" charset="0"/>
                <a:cs typeface="Times New Roman" panose="02020603050405020304" pitchFamily="18" charset="0"/>
                <a:sym typeface="Arial"/>
              </a:rPr>
              <a:t>Framework			   : Flask</a:t>
            </a:r>
          </a:p>
          <a:p>
            <a:pPr marL="342900" indent="-342900">
              <a:spcBef>
                <a:spcPts val="1000"/>
              </a:spcBef>
              <a:buSzPts val="1440"/>
              <a:buFont typeface="Noto Sans Symbols"/>
              <a:buChar char="⮚"/>
            </a:pPr>
            <a:r>
              <a:rPr lang="en-US" dirty="0">
                <a:latin typeface="Times New Roman" panose="02020603050405020304" pitchFamily="18" charset="0"/>
                <a:cs typeface="Times New Roman" panose="02020603050405020304" pitchFamily="18" charset="0"/>
                <a:sym typeface="Arial"/>
              </a:rPr>
              <a:t>Database				   :SQL Yog</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595019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82C93E-D5D5-9570-7F9A-09162CC004E6}"/>
              </a:ext>
            </a:extLst>
          </p:cNvPr>
          <p:cNvSpPr>
            <a:spLocks noGrp="1"/>
          </p:cNvSpPr>
          <p:nvPr>
            <p:ph type="title"/>
          </p:nvPr>
        </p:nvSpPr>
        <p:spPr>
          <a:xfrm>
            <a:off x="838200" y="32610"/>
            <a:ext cx="10515600" cy="1325563"/>
          </a:xfrm>
        </p:spPr>
        <p:txBody>
          <a:bodyPr>
            <a:normAutofit/>
          </a:bodyPr>
          <a:lstStyle/>
          <a:p>
            <a:pPr algn="ctr"/>
            <a:r>
              <a:rPr lang="en-US" sz="1800" b="1" u="sng" dirty="0">
                <a:latin typeface="Times New Roman" panose="02020603050405020304" pitchFamily="18" charset="0"/>
                <a:cs typeface="Times New Roman" panose="02020603050405020304" pitchFamily="18" charset="0"/>
              </a:rPr>
              <a:t>FUNCTIONAL REQUIREMENTS</a:t>
            </a:r>
            <a:endParaRPr lang="en-IN" sz="1800" b="1" u="sng"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D67E4DF8-94B3-9100-9306-E2CCFE617F57}"/>
              </a:ext>
            </a:extLst>
          </p:cNvPr>
          <p:cNvSpPr>
            <a:spLocks noGrp="1"/>
          </p:cNvSpPr>
          <p:nvPr>
            <p:ph idx="1"/>
          </p:nvPr>
        </p:nvSpPr>
        <p:spPr>
          <a:xfrm>
            <a:off x="832281" y="1129572"/>
            <a:ext cx="10708556" cy="4998178"/>
          </a:xfrm>
        </p:spPr>
        <p:txBody>
          <a:bodyPr>
            <a:noAutofit/>
          </a:bodyPr>
          <a:lstStyle/>
          <a:p>
            <a:pPr marL="0" indent="0">
              <a:lnSpc>
                <a:spcPct val="150000"/>
              </a:lnSpc>
              <a:buNone/>
            </a:pPr>
            <a:r>
              <a:rPr lang="en-US" sz="1800" b="1" dirty="0">
                <a:latin typeface="Times New Roman" panose="02020603050405020304" pitchFamily="18" charset="0"/>
                <a:cs typeface="Times New Roman" panose="02020603050405020304" pitchFamily="18" charset="0"/>
              </a:rPr>
              <a:t>USER REGISTRATION:</a:t>
            </a:r>
          </a:p>
          <a:p>
            <a:pPr marL="0" indent="0">
              <a:lnSpc>
                <a:spcPct val="150000"/>
              </a:lnSpc>
              <a:buNone/>
            </a:pPr>
            <a:r>
              <a:rPr lang="en-US" sz="1800" b="1"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Users should be able to register with the application by providing their name, email, password, and 	   contact number.</a:t>
            </a:r>
          </a:p>
          <a:p>
            <a:pPr marL="0" indent="0">
              <a:lnSpc>
                <a:spcPct val="150000"/>
              </a:lnSpc>
              <a:buNone/>
            </a:pPr>
            <a:r>
              <a:rPr lang="en-US" sz="1800" b="1" dirty="0">
                <a:latin typeface="Times New Roman" panose="02020603050405020304" pitchFamily="18" charset="0"/>
                <a:cs typeface="Times New Roman" panose="02020603050405020304" pitchFamily="18" charset="0"/>
              </a:rPr>
              <a:t>DATASET UPLOAD: </a:t>
            </a:r>
          </a:p>
          <a:p>
            <a:pPr marL="0" indent="0">
              <a:lnSpc>
                <a:spcPct val="150000"/>
              </a:lnSpc>
              <a:buNone/>
            </a:pPr>
            <a:r>
              <a:rPr lang="en-US" sz="1800" b="1"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  Users should be able to upload a dataset in CSV format containing real estate property information.</a:t>
            </a:r>
          </a:p>
          <a:p>
            <a:pPr marL="0" indent="0">
              <a:lnSpc>
                <a:spcPct val="150000"/>
              </a:lnSpc>
              <a:buNone/>
            </a:pPr>
            <a:r>
              <a:rPr lang="en-US" sz="1800" b="1" dirty="0">
                <a:latin typeface="Times New Roman" panose="02020603050405020304" pitchFamily="18" charset="0"/>
                <a:cs typeface="Times New Roman" panose="02020603050405020304" pitchFamily="18" charset="0"/>
              </a:rPr>
              <a:t> DATASET SPLITTING:</a:t>
            </a:r>
          </a:p>
          <a:p>
            <a:pPr marL="0" indent="0">
              <a:lnSpc>
                <a:spcPct val="150000"/>
              </a:lnSpc>
              <a:buNone/>
            </a:pPr>
            <a:r>
              <a:rPr lang="en-US" sz="1800" dirty="0">
                <a:latin typeface="Times New Roman" panose="02020603050405020304" pitchFamily="18" charset="0"/>
                <a:cs typeface="Times New Roman" panose="02020603050405020304" pitchFamily="18" charset="0"/>
              </a:rPr>
              <a:t>	    Users should be able to split the dataset into training and testing sets.</a:t>
            </a:r>
          </a:p>
          <a:p>
            <a:pPr marL="0" indent="0">
              <a:lnSpc>
                <a:spcPct val="150000"/>
              </a:lnSpc>
              <a:buNone/>
            </a:pPr>
            <a:r>
              <a:rPr lang="en-US" sz="1800" b="1" dirty="0">
                <a:latin typeface="Times New Roman" panose="02020603050405020304" pitchFamily="18" charset="0"/>
                <a:cs typeface="Times New Roman" panose="02020603050405020304" pitchFamily="18" charset="0"/>
              </a:rPr>
              <a:t> Model Training and Evaluation:</a:t>
            </a:r>
          </a:p>
          <a:p>
            <a:pPr marL="0" indent="0">
              <a:lnSpc>
                <a:spcPct val="150000"/>
              </a:lnSpc>
              <a:buNone/>
            </a:pPr>
            <a:r>
              <a:rPr lang="en-US" sz="1800" b="1"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 The application should support multiple regression algorithms, such as Linear Regression, Decision 	   Tree Regressor, K-Nearest Neighbors Regressor.</a:t>
            </a:r>
          </a:p>
        </p:txBody>
      </p:sp>
      <p:sp>
        <p:nvSpPr>
          <p:cNvPr id="4" name="Slide Number Placeholder 3">
            <a:extLst>
              <a:ext uri="{FF2B5EF4-FFF2-40B4-BE49-F238E27FC236}">
                <a16:creationId xmlns:a16="http://schemas.microsoft.com/office/drawing/2014/main" id="{22610B1C-3BFD-F392-4D6C-07D294ED2612}"/>
              </a:ext>
            </a:extLst>
          </p:cNvPr>
          <p:cNvSpPr>
            <a:spLocks noGrp="1"/>
          </p:cNvSpPr>
          <p:nvPr>
            <p:ph type="sldNum" sz="quarter" idx="12"/>
          </p:nvPr>
        </p:nvSpPr>
        <p:spPr/>
        <p:txBody>
          <a:bodyPr/>
          <a:lstStyle/>
          <a:p>
            <a:fld id="{D57F8A76-A89D-47CF-B350-D59FF3784F6C}" type="slidenum">
              <a:rPr lang="en-IN" smtClean="0"/>
              <a:t>12</a:t>
            </a:fld>
            <a:endParaRPr lang="en-IN"/>
          </a:p>
        </p:txBody>
      </p:sp>
      <p:sp>
        <p:nvSpPr>
          <p:cNvPr id="5" name="Rectangle 4">
            <a:extLst>
              <a:ext uri="{FF2B5EF4-FFF2-40B4-BE49-F238E27FC236}">
                <a16:creationId xmlns:a16="http://schemas.microsoft.com/office/drawing/2014/main" id="{F57491DD-4B49-F8DC-CCF9-D7BCCD1E05B6}"/>
              </a:ext>
            </a:extLst>
          </p:cNvPr>
          <p:cNvSpPr/>
          <p:nvPr/>
        </p:nvSpPr>
        <p:spPr>
          <a:xfrm>
            <a:off x="1" y="0"/>
            <a:ext cx="12192000" cy="6858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3336073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07FE15-DC4E-1CEF-D4AD-8D07CDE082A7}"/>
              </a:ext>
            </a:extLst>
          </p:cNvPr>
          <p:cNvSpPr>
            <a:spLocks noGrp="1"/>
          </p:cNvSpPr>
          <p:nvPr>
            <p:ph type="title"/>
          </p:nvPr>
        </p:nvSpPr>
        <p:spPr>
          <a:xfrm>
            <a:off x="838200" y="351270"/>
            <a:ext cx="10515600" cy="1325563"/>
          </a:xfrm>
        </p:spPr>
        <p:txBody>
          <a:bodyPr>
            <a:normAutofit/>
          </a:bodyPr>
          <a:lstStyle/>
          <a:p>
            <a:pPr algn="ctr"/>
            <a:r>
              <a:rPr lang="en-US" sz="1800" b="1" u="sng" dirty="0">
                <a:latin typeface="Times New Roman" panose="02020603050405020304" pitchFamily="18" charset="0"/>
                <a:cs typeface="Times New Roman" panose="02020603050405020304" pitchFamily="18" charset="0"/>
              </a:rPr>
              <a:t>NON-FUNCTIONAL REQUIREMENTS</a:t>
            </a:r>
            <a:endParaRPr lang="en-IN" sz="1800" b="1" u="sng"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8320300E-DE58-63A0-659A-794B8FE73474}"/>
              </a:ext>
            </a:extLst>
          </p:cNvPr>
          <p:cNvSpPr>
            <a:spLocks noGrp="1"/>
          </p:cNvSpPr>
          <p:nvPr>
            <p:ph idx="1"/>
          </p:nvPr>
        </p:nvSpPr>
        <p:spPr>
          <a:xfrm>
            <a:off x="678873" y="1479726"/>
            <a:ext cx="10674927" cy="4876624"/>
          </a:xfrm>
        </p:spPr>
        <p:txBody>
          <a:bodyPr>
            <a:normAutofit/>
          </a:bodyPr>
          <a:lstStyle/>
          <a:p>
            <a:pPr marL="0" marR="0" indent="0" algn="just">
              <a:lnSpc>
                <a:spcPct val="150000"/>
              </a:lnSpc>
              <a:spcBef>
                <a:spcPts val="0"/>
              </a:spcBef>
              <a:spcAft>
                <a:spcPts val="800"/>
              </a:spcAft>
              <a:buNone/>
            </a:pPr>
            <a:r>
              <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rPr>
              <a:t>PERFORMANCE: </a:t>
            </a:r>
          </a:p>
          <a:p>
            <a:pPr marL="0" marR="0" indent="0" algn="just">
              <a:lnSpc>
                <a:spcPct val="150000"/>
              </a:lnSpc>
              <a:spcBef>
                <a:spcPts val="0"/>
              </a:spcBef>
              <a:spcAft>
                <a:spcPts val="800"/>
              </a:spcAft>
              <a:buNone/>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The system should be capable of handling big datasets effectively, ensuring minimum processing time for  training and prediction.</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gn="just">
              <a:lnSpc>
                <a:spcPct val="150000"/>
              </a:lnSpc>
              <a:spcBef>
                <a:spcPts val="0"/>
              </a:spcBef>
              <a:spcAft>
                <a:spcPts val="800"/>
              </a:spcAft>
              <a:buNone/>
            </a:pPr>
            <a:r>
              <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rPr>
              <a:t>RELIABILITY: </a:t>
            </a:r>
          </a:p>
          <a:p>
            <a:pPr marL="0" marR="0" indent="0" algn="just">
              <a:lnSpc>
                <a:spcPct val="150000"/>
              </a:lnSpc>
              <a:spcBef>
                <a:spcPts val="0"/>
              </a:spcBef>
              <a:spcAft>
                <a:spcPts val="800"/>
              </a:spcAft>
              <a:buNone/>
            </a:pPr>
            <a:r>
              <a:rPr lang="en-US" sz="1800" b="1" kern="100" dirty="0">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The system should provide a reliable environment for the user to ensure that predictions are consistent . </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gn="just">
              <a:lnSpc>
                <a:spcPct val="150000"/>
              </a:lnSpc>
              <a:spcBef>
                <a:spcPts val="0"/>
              </a:spcBef>
              <a:spcAft>
                <a:spcPts val="800"/>
              </a:spcAft>
              <a:buNone/>
            </a:pP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AVAILABILITY: </a:t>
            </a:r>
          </a:p>
          <a:p>
            <a:pPr marL="0" marR="0" indent="0" algn="just">
              <a:lnSpc>
                <a:spcPct val="150000"/>
              </a:lnSpc>
              <a:spcBef>
                <a:spcPts val="0"/>
              </a:spcBef>
              <a:spcAft>
                <a:spcPts val="800"/>
              </a:spcAft>
              <a:buNone/>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	The system will be available by 24/7. </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gn="just">
              <a:lnSpc>
                <a:spcPct val="170000"/>
              </a:lnSpc>
              <a:buNone/>
            </a:pPr>
            <a:endParaRPr lang="en-US" sz="1600" dirty="0">
              <a:latin typeface="Times New Roman" pitchFamily="18" charset="0"/>
              <a:cs typeface="Times New Roman" pitchFamily="18" charset="0"/>
            </a:endParaRPr>
          </a:p>
          <a:p>
            <a:pPr>
              <a:lnSpc>
                <a:spcPct val="170000"/>
              </a:lnSpc>
            </a:pPr>
            <a:endParaRPr lang="en-IN" sz="1600" b="1"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42088463-A814-2833-F265-2F8532E222F1}"/>
              </a:ext>
            </a:extLst>
          </p:cNvPr>
          <p:cNvSpPr>
            <a:spLocks noGrp="1"/>
          </p:cNvSpPr>
          <p:nvPr>
            <p:ph type="sldNum" sz="quarter" idx="12"/>
          </p:nvPr>
        </p:nvSpPr>
        <p:spPr/>
        <p:txBody>
          <a:bodyPr/>
          <a:lstStyle/>
          <a:p>
            <a:fld id="{D57F8A76-A89D-47CF-B350-D59FF3784F6C}" type="slidenum">
              <a:rPr lang="en-IN" smtClean="0"/>
              <a:t>13</a:t>
            </a:fld>
            <a:endParaRPr lang="en-IN"/>
          </a:p>
        </p:txBody>
      </p:sp>
      <p:sp>
        <p:nvSpPr>
          <p:cNvPr id="5" name="Rectangle 4">
            <a:extLst>
              <a:ext uri="{FF2B5EF4-FFF2-40B4-BE49-F238E27FC236}">
                <a16:creationId xmlns:a16="http://schemas.microsoft.com/office/drawing/2014/main" id="{201F376C-6FFE-2B6B-CE1B-321B7618304B}"/>
              </a:ext>
            </a:extLst>
          </p:cNvPr>
          <p:cNvSpPr/>
          <p:nvPr/>
        </p:nvSpPr>
        <p:spPr>
          <a:xfrm>
            <a:off x="1" y="0"/>
            <a:ext cx="12192000" cy="685799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0179355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A59FAA-2AE8-5289-3C71-13BAB2A258B3}"/>
              </a:ext>
            </a:extLst>
          </p:cNvPr>
          <p:cNvSpPr>
            <a:spLocks noGrp="1"/>
          </p:cNvSpPr>
          <p:nvPr>
            <p:ph type="title"/>
          </p:nvPr>
        </p:nvSpPr>
        <p:spPr>
          <a:xfrm>
            <a:off x="921327" y="-202905"/>
            <a:ext cx="10515600" cy="1158879"/>
          </a:xfrm>
        </p:spPr>
        <p:txBody>
          <a:bodyPr>
            <a:normAutofit/>
          </a:bodyPr>
          <a:lstStyle/>
          <a:p>
            <a:pPr algn="ctr"/>
            <a:r>
              <a:rPr lang="en-US" sz="1800" b="1" u="sng" dirty="0">
                <a:latin typeface="Times New Roman" panose="02020603050405020304" pitchFamily="18" charset="0"/>
                <a:cs typeface="Times New Roman" panose="02020603050405020304" pitchFamily="18" charset="0"/>
              </a:rPr>
              <a:t>ARCHITECTURE </a:t>
            </a:r>
            <a:endParaRPr lang="en-IN" sz="1800" b="1" u="sng"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B3422344-BEE1-45F7-0C2B-765DEEA691D3}"/>
              </a:ext>
            </a:extLst>
          </p:cNvPr>
          <p:cNvSpPr>
            <a:spLocks noGrp="1"/>
          </p:cNvSpPr>
          <p:nvPr>
            <p:ph type="sldNum" sz="quarter" idx="12"/>
          </p:nvPr>
        </p:nvSpPr>
        <p:spPr/>
        <p:txBody>
          <a:bodyPr/>
          <a:lstStyle/>
          <a:p>
            <a:fld id="{D57F8A76-A89D-47CF-B350-D59FF3784F6C}" type="slidenum">
              <a:rPr lang="en-IN" smtClean="0"/>
              <a:t>14</a:t>
            </a:fld>
            <a:endParaRPr lang="en-IN"/>
          </a:p>
        </p:txBody>
      </p:sp>
      <p:sp>
        <p:nvSpPr>
          <p:cNvPr id="3" name="Rectangle 2">
            <a:extLst>
              <a:ext uri="{FF2B5EF4-FFF2-40B4-BE49-F238E27FC236}">
                <a16:creationId xmlns:a16="http://schemas.microsoft.com/office/drawing/2014/main" id="{683957A0-4FA6-6943-F0A1-5313D6E12788}"/>
              </a:ext>
            </a:extLst>
          </p:cNvPr>
          <p:cNvSpPr/>
          <p:nvPr/>
        </p:nvSpPr>
        <p:spPr>
          <a:xfrm>
            <a:off x="1" y="0"/>
            <a:ext cx="12192000" cy="6858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extBox 5">
            <a:extLst>
              <a:ext uri="{FF2B5EF4-FFF2-40B4-BE49-F238E27FC236}">
                <a16:creationId xmlns:a16="http://schemas.microsoft.com/office/drawing/2014/main" id="{F7CBAA68-145C-5601-A61F-241777701E1A}"/>
              </a:ext>
            </a:extLst>
          </p:cNvPr>
          <p:cNvSpPr txBox="1"/>
          <p:nvPr/>
        </p:nvSpPr>
        <p:spPr>
          <a:xfrm flipH="1">
            <a:off x="3747041" y="6077963"/>
            <a:ext cx="4686079" cy="338554"/>
          </a:xfrm>
          <a:prstGeom prst="rect">
            <a:avLst/>
          </a:prstGeom>
          <a:noFill/>
        </p:spPr>
        <p:txBody>
          <a:bodyPr wrap="square" rtlCol="0">
            <a:spAutoFit/>
          </a:bodyPr>
          <a:lstStyle/>
          <a:p>
            <a:pPr algn="ctr"/>
            <a:r>
              <a:rPr lang="en-US" sz="1600" dirty="0">
                <a:latin typeface="Times New Roman" panose="02020603050405020304" pitchFamily="18" charset="0"/>
                <a:cs typeface="Times New Roman" panose="02020603050405020304" pitchFamily="18" charset="0"/>
              </a:rPr>
              <a:t>Figure-3: Architecture</a:t>
            </a:r>
            <a:endParaRPr lang="en-IN" sz="1600" dirty="0">
              <a:latin typeface="Times New Roman" panose="02020603050405020304" pitchFamily="18" charset="0"/>
              <a:cs typeface="Times New Roman" panose="02020603050405020304" pitchFamily="18" charset="0"/>
            </a:endParaRPr>
          </a:p>
        </p:txBody>
      </p:sp>
      <p:pic>
        <p:nvPicPr>
          <p:cNvPr id="10" name="Picture 9" descr="A diagram of a model&#10;&#10;Description automatically generated">
            <a:extLst>
              <a:ext uri="{FF2B5EF4-FFF2-40B4-BE49-F238E27FC236}">
                <a16:creationId xmlns:a16="http://schemas.microsoft.com/office/drawing/2014/main" id="{3E44C158-A223-97FD-F327-E1342BF763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44437" y="955974"/>
            <a:ext cx="7287490" cy="5121989"/>
          </a:xfrm>
          <a:prstGeom prst="rect">
            <a:avLst/>
          </a:prstGeom>
        </p:spPr>
      </p:pic>
    </p:spTree>
    <p:extLst>
      <p:ext uri="{BB962C8B-B14F-4D97-AF65-F5344CB8AC3E}">
        <p14:creationId xmlns:p14="http://schemas.microsoft.com/office/powerpoint/2010/main" val="36873001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3C8780-0135-3880-7027-4B29459B4A3D}"/>
              </a:ext>
            </a:extLst>
          </p:cNvPr>
          <p:cNvSpPr>
            <a:spLocks noGrp="1"/>
          </p:cNvSpPr>
          <p:nvPr>
            <p:ph type="title"/>
          </p:nvPr>
        </p:nvSpPr>
        <p:spPr>
          <a:xfrm>
            <a:off x="838200" y="318472"/>
            <a:ext cx="10515600" cy="553327"/>
          </a:xfrm>
        </p:spPr>
        <p:txBody>
          <a:bodyPr>
            <a:normAutofit/>
          </a:bodyPr>
          <a:lstStyle/>
          <a:p>
            <a:pPr algn="ctr"/>
            <a:r>
              <a:rPr lang="en-US" sz="1800" b="1" u="sng" dirty="0">
                <a:latin typeface="Times New Roman" panose="02020603050405020304" pitchFamily="18" charset="0"/>
                <a:cs typeface="Times New Roman" panose="02020603050405020304" pitchFamily="18" charset="0"/>
              </a:rPr>
              <a:t>ALGORITHMS</a:t>
            </a:r>
            <a:endParaRPr lang="en-IN" sz="1800" b="1" u="sng"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A02190D7-CF3A-21DF-BB24-47933C6CFB16}"/>
              </a:ext>
            </a:extLst>
          </p:cNvPr>
          <p:cNvSpPr>
            <a:spLocks noGrp="1"/>
          </p:cNvSpPr>
          <p:nvPr>
            <p:ph idx="1"/>
          </p:nvPr>
        </p:nvSpPr>
        <p:spPr>
          <a:xfrm>
            <a:off x="687139" y="1043913"/>
            <a:ext cx="10515600" cy="5704242"/>
          </a:xfrm>
        </p:spPr>
        <p:txBody>
          <a:bodyPr>
            <a:noAutofit/>
          </a:bodyPr>
          <a:lstStyle/>
          <a:p>
            <a:pPr marL="0" marR="0" indent="0" algn="just">
              <a:lnSpc>
                <a:spcPct val="150000"/>
              </a:lnSpc>
              <a:spcBef>
                <a:spcPts val="0"/>
              </a:spcBef>
              <a:spcAft>
                <a:spcPts val="0"/>
              </a:spcAft>
              <a:buNone/>
              <a:tabLst>
                <a:tab pos="1733550" algn="l"/>
              </a:tabLst>
            </a:pPr>
            <a:r>
              <a:rPr lang="en-US" sz="1800" b="1"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LINEAR REGRESSION :</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gn="just">
              <a:lnSpc>
                <a:spcPct val="150000"/>
              </a:lnSpc>
              <a:spcBef>
                <a:spcPts val="0"/>
              </a:spcBef>
              <a:spcAft>
                <a:spcPts val="0"/>
              </a:spcAft>
              <a:buNone/>
              <a:tabLst>
                <a:tab pos="1733550" algn="l"/>
              </a:tabLst>
            </a:pPr>
            <a:r>
              <a:rPr lang="en-US" sz="1800" b="0" i="0" dirty="0">
                <a:effectLst/>
                <a:latin typeface="Times New Roman" panose="02020603050405020304" pitchFamily="18" charset="0"/>
                <a:cs typeface="Times New Roman" panose="02020603050405020304" pitchFamily="18" charset="0"/>
              </a:rPr>
              <a:t>			Linear regression is a supervised learning algorithm used to analyze the relationship between a dependent variable and one or more independent variables. It aims to find the best-fitting linear equation that describes the linear relationship between the variables.</a:t>
            </a:r>
            <a:endParaRPr lang="en-US" sz="18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indent="0" algn="just">
              <a:lnSpc>
                <a:spcPct val="150000"/>
              </a:lnSpc>
              <a:spcBef>
                <a:spcPts val="0"/>
              </a:spcBef>
              <a:spcAft>
                <a:spcPts val="0"/>
              </a:spcAft>
              <a:buNone/>
              <a:tabLst>
                <a:tab pos="1733550" algn="l"/>
              </a:tabLst>
            </a:pPr>
            <a:r>
              <a:rPr lang="en-US" sz="1800" b="1" u="sng"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STEPS :</a:t>
            </a:r>
          </a:p>
          <a:p>
            <a:pPr marL="0" marR="0" indent="0" algn="just">
              <a:lnSpc>
                <a:spcPct val="150000"/>
              </a:lnSpc>
              <a:spcBef>
                <a:spcPts val="0"/>
              </a:spcBef>
              <a:spcAft>
                <a:spcPts val="0"/>
              </a:spcAft>
              <a:buNone/>
              <a:tabLst>
                <a:tab pos="1733550" algn="l"/>
              </a:tabLst>
            </a:pP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50000"/>
              </a:lnSpc>
              <a:spcBef>
                <a:spcPts val="0"/>
              </a:spcBef>
              <a:spcAft>
                <a:spcPts val="0"/>
              </a:spcAft>
              <a:buFont typeface="Wingdings" panose="05000000000000000000" pitchFamily="2" charset="2"/>
              <a:buChar char=""/>
              <a:tabLst>
                <a:tab pos="1733550" algn="l"/>
              </a:tabLst>
            </a:pPr>
            <a:r>
              <a:rPr lang="en-US" sz="1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Identify the dependent and independent variables.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50000"/>
              </a:lnSpc>
              <a:spcBef>
                <a:spcPts val="0"/>
              </a:spcBef>
              <a:spcAft>
                <a:spcPts val="0"/>
              </a:spcAft>
              <a:buFont typeface="Wingdings" panose="05000000000000000000" pitchFamily="2" charset="2"/>
              <a:buChar char=""/>
              <a:tabLst>
                <a:tab pos="1733550" algn="l"/>
              </a:tabLst>
            </a:pPr>
            <a:r>
              <a:rPr lang="en-US" sz="1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Calculate the slope and intercept.</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50000"/>
              </a:lnSpc>
              <a:spcBef>
                <a:spcPts val="0"/>
              </a:spcBef>
              <a:spcAft>
                <a:spcPts val="0"/>
              </a:spcAft>
              <a:buFont typeface="Wingdings" panose="05000000000000000000" pitchFamily="2" charset="2"/>
              <a:buChar char=""/>
              <a:tabLst>
                <a:tab pos="1733550" algn="l"/>
              </a:tabLst>
            </a:pPr>
            <a:r>
              <a:rPr lang="en-US" sz="1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Fit the line to the data.</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50000"/>
              </a:lnSpc>
              <a:spcBef>
                <a:spcPts val="0"/>
              </a:spcBef>
              <a:spcAft>
                <a:spcPts val="0"/>
              </a:spcAft>
              <a:buFont typeface="Wingdings" panose="05000000000000000000" pitchFamily="2" charset="2"/>
              <a:buChar char=""/>
              <a:tabLst>
                <a:tab pos="1733550" algn="l"/>
              </a:tabLst>
            </a:pPr>
            <a:r>
              <a:rPr lang="en-US" sz="1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Assess the model's goodness of fit.</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50000"/>
              </a:lnSpc>
              <a:spcBef>
                <a:spcPts val="0"/>
              </a:spcBef>
              <a:spcAft>
                <a:spcPts val="0"/>
              </a:spcAft>
              <a:buFont typeface="Wingdings" panose="05000000000000000000" pitchFamily="2" charset="2"/>
              <a:buChar char=""/>
              <a:tabLst>
                <a:tab pos="1733550" algn="l"/>
              </a:tabLst>
            </a:pPr>
            <a:r>
              <a:rPr lang="en-US" sz="1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Make predictions using the regression equation.</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50000"/>
              </a:lnSpc>
              <a:spcBef>
                <a:spcPts val="0"/>
              </a:spcBef>
              <a:spcAft>
                <a:spcPts val="0"/>
              </a:spcAft>
              <a:buFont typeface="Wingdings" panose="05000000000000000000" pitchFamily="2" charset="2"/>
              <a:buChar char=""/>
              <a:tabLst>
                <a:tab pos="1733550" algn="l"/>
              </a:tabLst>
            </a:pPr>
            <a:r>
              <a:rPr lang="en-US" sz="1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Evaluate the statistical significance of coefficients.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gn="just">
              <a:lnSpc>
                <a:spcPct val="150000"/>
              </a:lnSpc>
              <a:spcBef>
                <a:spcPts val="0"/>
              </a:spcBef>
              <a:spcAft>
                <a:spcPts val="0"/>
              </a:spcAft>
              <a:buNone/>
              <a:tabLst>
                <a:tab pos="1733550" algn="l"/>
              </a:tabLst>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indent="0" algn="just">
              <a:lnSpc>
                <a:spcPct val="150000"/>
              </a:lnSpc>
              <a:spcBef>
                <a:spcPts val="0"/>
              </a:spcBef>
              <a:spcAft>
                <a:spcPts val="0"/>
              </a:spcAft>
              <a:buNone/>
              <a:tabLst>
                <a:tab pos="1733550" algn="l"/>
              </a:tabLs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US" sz="1600" b="0" i="0" dirty="0">
              <a:effectLst/>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6DF863AA-BFCE-605F-7387-1ED4DE48D15D}"/>
              </a:ext>
            </a:extLst>
          </p:cNvPr>
          <p:cNvSpPr>
            <a:spLocks noGrp="1"/>
          </p:cNvSpPr>
          <p:nvPr>
            <p:ph type="sldNum" sz="quarter" idx="12"/>
          </p:nvPr>
        </p:nvSpPr>
        <p:spPr/>
        <p:txBody>
          <a:bodyPr/>
          <a:lstStyle/>
          <a:p>
            <a:fld id="{D57F8A76-A89D-47CF-B350-D59FF3784F6C}" type="slidenum">
              <a:rPr lang="en-IN" smtClean="0"/>
              <a:t>15</a:t>
            </a:fld>
            <a:endParaRPr lang="en-IN"/>
          </a:p>
        </p:txBody>
      </p:sp>
      <p:sp>
        <p:nvSpPr>
          <p:cNvPr id="5" name="Rectangle 4">
            <a:extLst>
              <a:ext uri="{FF2B5EF4-FFF2-40B4-BE49-F238E27FC236}">
                <a16:creationId xmlns:a16="http://schemas.microsoft.com/office/drawing/2014/main" id="{5F441AB7-274D-CFA2-C035-D41021332AD1}"/>
              </a:ext>
            </a:extLst>
          </p:cNvPr>
          <p:cNvSpPr/>
          <p:nvPr/>
        </p:nvSpPr>
        <p:spPr>
          <a:xfrm>
            <a:off x="1" y="0"/>
            <a:ext cx="12192000" cy="6858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5656434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D62E47D-F490-71B2-9C2D-50452F2A43B6}"/>
              </a:ext>
            </a:extLst>
          </p:cNvPr>
          <p:cNvSpPr>
            <a:spLocks noGrp="1"/>
          </p:cNvSpPr>
          <p:nvPr>
            <p:ph idx="1"/>
          </p:nvPr>
        </p:nvSpPr>
        <p:spPr>
          <a:xfrm>
            <a:off x="429491" y="346365"/>
            <a:ext cx="11305308" cy="6151420"/>
          </a:xfrm>
        </p:spPr>
        <p:txBody>
          <a:bodyPr>
            <a:normAutofit/>
          </a:bodyPr>
          <a:lstStyle/>
          <a:p>
            <a:pPr marL="0" indent="0" algn="just">
              <a:lnSpc>
                <a:spcPct val="150000"/>
              </a:lnSpc>
              <a:buNone/>
            </a:pPr>
            <a:endParaRPr lang="en-US" sz="1600" dirty="0">
              <a:latin typeface="Times New Roman" panose="02020603050405020304" pitchFamily="18" charset="0"/>
              <a:cs typeface="Times New Roman" panose="02020603050405020304" pitchFamily="18" charset="0"/>
            </a:endParaRPr>
          </a:p>
          <a:p>
            <a:pPr marL="0" indent="0" algn="just">
              <a:lnSpc>
                <a:spcPct val="150000"/>
              </a:lnSpc>
              <a:buNone/>
            </a:pPr>
            <a:endParaRPr lang="en-US" sz="1600" b="1" dirty="0"/>
          </a:p>
        </p:txBody>
      </p:sp>
      <p:sp>
        <p:nvSpPr>
          <p:cNvPr id="4" name="Slide Number Placeholder 3">
            <a:extLst>
              <a:ext uri="{FF2B5EF4-FFF2-40B4-BE49-F238E27FC236}">
                <a16:creationId xmlns:a16="http://schemas.microsoft.com/office/drawing/2014/main" id="{50973640-7552-4070-6025-B59F04586C06}"/>
              </a:ext>
            </a:extLst>
          </p:cNvPr>
          <p:cNvSpPr>
            <a:spLocks noGrp="1"/>
          </p:cNvSpPr>
          <p:nvPr>
            <p:ph type="sldNum" sz="quarter" idx="12"/>
          </p:nvPr>
        </p:nvSpPr>
        <p:spPr/>
        <p:txBody>
          <a:bodyPr/>
          <a:lstStyle/>
          <a:p>
            <a:fld id="{D57F8A76-A89D-47CF-B350-D59FF3784F6C}" type="slidenum">
              <a:rPr lang="en-IN" smtClean="0"/>
              <a:t>16</a:t>
            </a:fld>
            <a:endParaRPr lang="en-IN"/>
          </a:p>
        </p:txBody>
      </p:sp>
      <p:pic>
        <p:nvPicPr>
          <p:cNvPr id="2" name="Content Placeholder 4" descr="Linear Regression Machine Learning | Examples | Gate Vidyalay">
            <a:extLst>
              <a:ext uri="{FF2B5EF4-FFF2-40B4-BE49-F238E27FC236}">
                <a16:creationId xmlns:a16="http://schemas.microsoft.com/office/drawing/2014/main" id="{E89E9BCA-2576-FF14-18C3-337E1D92145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233593" y="2152603"/>
            <a:ext cx="4819650" cy="3076575"/>
          </a:xfrm>
          <a:prstGeom prst="rect">
            <a:avLst/>
          </a:prstGeom>
          <a:noFill/>
          <a:ln>
            <a:noFill/>
          </a:ln>
        </p:spPr>
      </p:pic>
      <p:sp>
        <p:nvSpPr>
          <p:cNvPr id="6" name="TextBox 5">
            <a:extLst>
              <a:ext uri="{FF2B5EF4-FFF2-40B4-BE49-F238E27FC236}">
                <a16:creationId xmlns:a16="http://schemas.microsoft.com/office/drawing/2014/main" id="{C36C17FD-E481-2019-FAA3-B99F64A6CAD7}"/>
              </a:ext>
            </a:extLst>
          </p:cNvPr>
          <p:cNvSpPr txBox="1"/>
          <p:nvPr/>
        </p:nvSpPr>
        <p:spPr>
          <a:xfrm>
            <a:off x="1204686" y="656365"/>
            <a:ext cx="8548914" cy="878895"/>
          </a:xfrm>
          <a:prstGeom prst="rect">
            <a:avLst/>
          </a:prstGeom>
          <a:noFill/>
        </p:spPr>
        <p:txBody>
          <a:bodyPr wrap="square">
            <a:spAutoFit/>
          </a:bodyPr>
          <a:lstStyle/>
          <a:p>
            <a:pPr marL="342900" marR="0" lvl="0" indent="-342900" algn="just">
              <a:lnSpc>
                <a:spcPct val="150000"/>
              </a:lnSpc>
              <a:spcBef>
                <a:spcPts val="0"/>
              </a:spcBef>
              <a:spcAft>
                <a:spcPts val="0"/>
              </a:spcAft>
              <a:buFont typeface="Wingdings" panose="05000000000000000000" pitchFamily="2" charset="2"/>
              <a:buChar char=""/>
              <a:tabLst>
                <a:tab pos="1733550" algn="l"/>
              </a:tabLst>
            </a:pPr>
            <a:r>
              <a:rPr lang="en-US" sz="1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Make predictions using the regression equation.</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50000"/>
              </a:lnSpc>
              <a:spcBef>
                <a:spcPts val="0"/>
              </a:spcBef>
              <a:spcAft>
                <a:spcPts val="0"/>
              </a:spcAft>
              <a:buFont typeface="Wingdings" panose="05000000000000000000" pitchFamily="2" charset="2"/>
              <a:buChar char=""/>
              <a:tabLst>
                <a:tab pos="1733550" algn="l"/>
              </a:tabLst>
            </a:pPr>
            <a:r>
              <a:rPr lang="en-US" sz="1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Evaluate the statistical significance of coefficients.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7" name="TextBox 6">
            <a:extLst>
              <a:ext uri="{FF2B5EF4-FFF2-40B4-BE49-F238E27FC236}">
                <a16:creationId xmlns:a16="http://schemas.microsoft.com/office/drawing/2014/main" id="{5A1DAA40-DAA7-6F94-9569-29A149F0A29A}"/>
              </a:ext>
            </a:extLst>
          </p:cNvPr>
          <p:cNvSpPr txBox="1"/>
          <p:nvPr/>
        </p:nvSpPr>
        <p:spPr>
          <a:xfrm>
            <a:off x="3962400" y="5641788"/>
            <a:ext cx="5791200"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Linear Regression Graph</a:t>
            </a:r>
          </a:p>
        </p:txBody>
      </p:sp>
    </p:spTree>
    <p:extLst>
      <p:ext uri="{BB962C8B-B14F-4D97-AF65-F5344CB8AC3E}">
        <p14:creationId xmlns:p14="http://schemas.microsoft.com/office/powerpoint/2010/main" val="8114351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0593930-3D42-ACEF-42D3-9CF43D52DE47}"/>
              </a:ext>
            </a:extLst>
          </p:cNvPr>
          <p:cNvSpPr>
            <a:spLocks noGrp="1"/>
          </p:cNvSpPr>
          <p:nvPr>
            <p:ph idx="1"/>
          </p:nvPr>
        </p:nvSpPr>
        <p:spPr>
          <a:xfrm>
            <a:off x="346363" y="457200"/>
            <a:ext cx="11374581" cy="6264275"/>
          </a:xfrm>
        </p:spPr>
        <p:txBody>
          <a:bodyPr>
            <a:normAutofit/>
          </a:bodyPr>
          <a:lstStyle/>
          <a:p>
            <a:pPr marL="0" indent="0" algn="just">
              <a:lnSpc>
                <a:spcPct val="150000"/>
              </a:lnSpc>
              <a:buNone/>
            </a:pPr>
            <a:r>
              <a:rPr lang="en-US" sz="1800" b="1" dirty="0">
                <a:latin typeface="Times New Roman" panose="02020603050405020304" pitchFamily="18" charset="0"/>
                <a:cs typeface="Times New Roman" panose="02020603050405020304" pitchFamily="18" charset="0"/>
              </a:rPr>
              <a:t>Linear regression Algorithm code:</a:t>
            </a:r>
          </a:p>
          <a:p>
            <a:pPr marL="0" indent="0" algn="just">
              <a:lnSpc>
                <a:spcPct val="150000"/>
              </a:lnSpc>
              <a:buNone/>
            </a:pPr>
            <a:endParaRPr lang="en-US" sz="1800" b="1" dirty="0">
              <a:latin typeface="Times New Roman" panose="02020603050405020304" pitchFamily="18" charset="0"/>
              <a:cs typeface="Times New Roman" panose="02020603050405020304" pitchFamily="18" charset="0"/>
            </a:endParaRPr>
          </a:p>
          <a:p>
            <a:pPr marL="0" indent="0" algn="just">
              <a:buNone/>
            </a:pPr>
            <a:r>
              <a:rPr lang="en-US" sz="1600" b="0" dirty="0">
                <a:solidFill>
                  <a:srgbClr val="D4D4D4"/>
                </a:solidFill>
                <a:effectLst/>
                <a:latin typeface="Consolas" panose="020B0609020204030204" pitchFamily="49" charset="0"/>
              </a:rPr>
              <a:t>	    </a:t>
            </a:r>
            <a:r>
              <a:rPr lang="en-US" sz="1600" b="0" dirty="0" err="1">
                <a:effectLst/>
                <a:latin typeface="Consolas" panose="020B0609020204030204" pitchFamily="49" charset="0"/>
              </a:rPr>
              <a:t>regressor_LR</a:t>
            </a:r>
            <a:r>
              <a:rPr lang="en-US" sz="1600" b="0" dirty="0">
                <a:effectLst/>
                <a:latin typeface="Consolas" panose="020B0609020204030204" pitchFamily="49" charset="0"/>
              </a:rPr>
              <a:t> = </a:t>
            </a:r>
            <a:r>
              <a:rPr lang="en-US" sz="1600" b="0" dirty="0" err="1">
                <a:effectLst/>
                <a:latin typeface="Consolas" panose="020B0609020204030204" pitchFamily="49" charset="0"/>
              </a:rPr>
              <a:t>LinearRegression</a:t>
            </a:r>
            <a:r>
              <a:rPr lang="en-US" sz="1600" b="0" dirty="0">
                <a:effectLst/>
                <a:latin typeface="Consolas" panose="020B0609020204030204" pitchFamily="49" charset="0"/>
              </a:rPr>
              <a:t>()</a:t>
            </a:r>
          </a:p>
          <a:p>
            <a:pPr marL="0" indent="0" algn="just">
              <a:buNone/>
            </a:pPr>
            <a:r>
              <a:rPr lang="en-US" sz="1600" b="0" dirty="0">
                <a:effectLst/>
                <a:latin typeface="Consolas" panose="020B0609020204030204" pitchFamily="49" charset="0"/>
              </a:rPr>
              <a:t>            </a:t>
            </a:r>
            <a:r>
              <a:rPr lang="en-US" sz="1600" b="0" dirty="0" err="1">
                <a:effectLst/>
                <a:latin typeface="Consolas" panose="020B0609020204030204" pitchFamily="49" charset="0"/>
              </a:rPr>
              <a:t>regressor_LR.fit</a:t>
            </a:r>
            <a:r>
              <a:rPr lang="en-US" sz="1600" b="0" dirty="0">
                <a:effectLst/>
                <a:latin typeface="Consolas" panose="020B0609020204030204" pitchFamily="49" charset="0"/>
              </a:rPr>
              <a:t>(</a:t>
            </a:r>
            <a:r>
              <a:rPr lang="en-US" sz="1600" b="0" dirty="0" err="1">
                <a:effectLst/>
                <a:latin typeface="Consolas" panose="020B0609020204030204" pitchFamily="49" charset="0"/>
              </a:rPr>
              <a:t>X_train</a:t>
            </a:r>
            <a:r>
              <a:rPr lang="en-US" sz="1600" b="0" dirty="0">
                <a:effectLst/>
                <a:latin typeface="Consolas" panose="020B0609020204030204" pitchFamily="49" charset="0"/>
              </a:rPr>
              <a:t>, </a:t>
            </a:r>
            <a:r>
              <a:rPr lang="en-US" sz="1600" b="0" dirty="0" err="1">
                <a:effectLst/>
                <a:latin typeface="Consolas" panose="020B0609020204030204" pitchFamily="49" charset="0"/>
              </a:rPr>
              <a:t>y_train</a:t>
            </a:r>
            <a:r>
              <a:rPr lang="en-US" sz="1600" b="0" dirty="0">
                <a:effectLst/>
                <a:latin typeface="Consolas" panose="020B0609020204030204" pitchFamily="49" charset="0"/>
              </a:rPr>
              <a:t>)</a:t>
            </a:r>
          </a:p>
          <a:p>
            <a:pPr marL="0" indent="0" algn="just">
              <a:buNone/>
            </a:pPr>
            <a:r>
              <a:rPr lang="en-US" sz="1600" b="0" dirty="0">
                <a:effectLst/>
                <a:latin typeface="Consolas" panose="020B0609020204030204" pitchFamily="49" charset="0"/>
              </a:rPr>
              <a:t>            from </a:t>
            </a:r>
            <a:r>
              <a:rPr lang="en-US" sz="1600" b="0" dirty="0" err="1">
                <a:effectLst/>
                <a:latin typeface="Consolas" panose="020B0609020204030204" pitchFamily="49" charset="0"/>
              </a:rPr>
              <a:t>sklearn.metrics</a:t>
            </a:r>
            <a:r>
              <a:rPr lang="en-US" sz="1600" b="0" dirty="0">
                <a:effectLst/>
                <a:latin typeface="Consolas" panose="020B0609020204030204" pitchFamily="49" charset="0"/>
              </a:rPr>
              <a:t> import </a:t>
            </a:r>
            <a:r>
              <a:rPr lang="en-US" sz="1600" b="0" dirty="0" err="1">
                <a:effectLst/>
                <a:latin typeface="Consolas" panose="020B0609020204030204" pitchFamily="49" charset="0"/>
              </a:rPr>
              <a:t>mean_squared_error</a:t>
            </a:r>
            <a:r>
              <a:rPr lang="en-US" sz="1600" b="0" dirty="0">
                <a:effectLst/>
                <a:latin typeface="Consolas" panose="020B0609020204030204" pitchFamily="49" charset="0"/>
              </a:rPr>
              <a:t>, r2_score</a:t>
            </a:r>
          </a:p>
          <a:p>
            <a:pPr marL="0" indent="0" algn="just">
              <a:buNone/>
            </a:pPr>
            <a:br>
              <a:rPr lang="en-US" sz="1600" b="0" dirty="0">
                <a:effectLst/>
                <a:latin typeface="Consolas" panose="020B0609020204030204" pitchFamily="49" charset="0"/>
              </a:rPr>
            </a:br>
            <a:r>
              <a:rPr lang="en-US" sz="1600" b="0" dirty="0">
                <a:effectLst/>
                <a:latin typeface="Consolas" panose="020B0609020204030204" pitchFamily="49" charset="0"/>
              </a:rPr>
              <a:t>            </a:t>
            </a:r>
            <a:r>
              <a:rPr lang="en-US" sz="1600" b="0" dirty="0" err="1">
                <a:effectLst/>
                <a:latin typeface="Consolas" panose="020B0609020204030204" pitchFamily="49" charset="0"/>
              </a:rPr>
              <a:t>y_pred_lin</a:t>
            </a:r>
            <a:r>
              <a:rPr lang="en-US" sz="1600" b="0" dirty="0">
                <a:effectLst/>
                <a:latin typeface="Consolas" panose="020B0609020204030204" pitchFamily="49" charset="0"/>
              </a:rPr>
              <a:t> = </a:t>
            </a:r>
            <a:r>
              <a:rPr lang="en-US" sz="1600" b="0" dirty="0" err="1">
                <a:effectLst/>
                <a:latin typeface="Consolas" panose="020B0609020204030204" pitchFamily="49" charset="0"/>
              </a:rPr>
              <a:t>regressor_LR.predict</a:t>
            </a:r>
            <a:r>
              <a:rPr lang="en-US" sz="1600" b="0" dirty="0">
                <a:effectLst/>
                <a:latin typeface="Consolas" panose="020B0609020204030204" pitchFamily="49" charset="0"/>
              </a:rPr>
              <a:t>(</a:t>
            </a:r>
            <a:r>
              <a:rPr lang="en-US" sz="1600" b="0" dirty="0" err="1">
                <a:effectLst/>
                <a:latin typeface="Consolas" panose="020B0609020204030204" pitchFamily="49" charset="0"/>
              </a:rPr>
              <a:t>X_test</a:t>
            </a:r>
            <a:r>
              <a:rPr lang="en-US" sz="1600" b="0" dirty="0">
                <a:effectLst/>
                <a:latin typeface="Consolas" panose="020B0609020204030204" pitchFamily="49" charset="0"/>
              </a:rPr>
              <a:t>)</a:t>
            </a:r>
          </a:p>
          <a:p>
            <a:pPr marL="0" indent="0" algn="just">
              <a:buNone/>
            </a:pPr>
            <a:r>
              <a:rPr lang="en-US" sz="1600" b="0" dirty="0">
                <a:effectLst/>
                <a:latin typeface="Consolas" panose="020B0609020204030204" pitchFamily="49" charset="0"/>
              </a:rPr>
              <a:t>            </a:t>
            </a:r>
            <a:r>
              <a:rPr lang="en-US" sz="1600" b="0" dirty="0" err="1">
                <a:effectLst/>
                <a:latin typeface="Consolas" panose="020B0609020204030204" pitchFamily="49" charset="0"/>
              </a:rPr>
              <a:t>accuracyscore</a:t>
            </a:r>
            <a:r>
              <a:rPr lang="en-US" sz="1600" b="0" dirty="0">
                <a:effectLst/>
                <a:latin typeface="Consolas" panose="020B0609020204030204" pitchFamily="49" charset="0"/>
              </a:rPr>
              <a:t> = </a:t>
            </a:r>
            <a:r>
              <a:rPr lang="en-US" sz="1600" b="0" dirty="0" err="1">
                <a:effectLst/>
                <a:latin typeface="Consolas" panose="020B0609020204030204" pitchFamily="49" charset="0"/>
              </a:rPr>
              <a:t>mean_squared_error</a:t>
            </a:r>
            <a:r>
              <a:rPr lang="en-US" sz="1600" b="0" dirty="0">
                <a:effectLst/>
                <a:latin typeface="Consolas" panose="020B0609020204030204" pitchFamily="49" charset="0"/>
              </a:rPr>
              <a:t>(</a:t>
            </a:r>
            <a:r>
              <a:rPr lang="en-US" sz="1600" b="0" dirty="0" err="1">
                <a:effectLst/>
                <a:latin typeface="Consolas" panose="020B0609020204030204" pitchFamily="49" charset="0"/>
              </a:rPr>
              <a:t>y_test</a:t>
            </a:r>
            <a:r>
              <a:rPr lang="en-US" sz="1600" b="0" dirty="0">
                <a:effectLst/>
                <a:latin typeface="Consolas" panose="020B0609020204030204" pitchFamily="49" charset="0"/>
              </a:rPr>
              <a:t>, </a:t>
            </a:r>
            <a:r>
              <a:rPr lang="en-US" sz="1600" b="0" dirty="0" err="1">
                <a:effectLst/>
                <a:latin typeface="Consolas" panose="020B0609020204030204" pitchFamily="49" charset="0"/>
              </a:rPr>
              <a:t>y_pred_lin</a:t>
            </a:r>
            <a:r>
              <a:rPr lang="en-US" sz="1600" b="0" dirty="0">
                <a:effectLst/>
                <a:latin typeface="Consolas" panose="020B0609020204030204" pitchFamily="49" charset="0"/>
              </a:rPr>
              <a:t>)</a:t>
            </a:r>
          </a:p>
          <a:p>
            <a:pPr marL="0" indent="0" algn="just">
              <a:buNone/>
            </a:pPr>
            <a:r>
              <a:rPr lang="en-US" sz="1600" b="0" dirty="0">
                <a:effectLst/>
                <a:latin typeface="Consolas" panose="020B0609020204030204" pitchFamily="49" charset="0"/>
              </a:rPr>
              <a:t>            R2Score = r2_score(</a:t>
            </a:r>
            <a:r>
              <a:rPr lang="en-US" sz="1600" b="0" dirty="0" err="1">
                <a:effectLst/>
                <a:latin typeface="Consolas" panose="020B0609020204030204" pitchFamily="49" charset="0"/>
              </a:rPr>
              <a:t>y_test</a:t>
            </a:r>
            <a:r>
              <a:rPr lang="en-US" sz="1600" b="0" dirty="0">
                <a:effectLst/>
                <a:latin typeface="Consolas" panose="020B0609020204030204" pitchFamily="49" charset="0"/>
              </a:rPr>
              <a:t>, </a:t>
            </a:r>
            <a:r>
              <a:rPr lang="en-US" sz="1600" b="0" dirty="0" err="1">
                <a:effectLst/>
                <a:latin typeface="Consolas" panose="020B0609020204030204" pitchFamily="49" charset="0"/>
              </a:rPr>
              <a:t>y_pred_lin</a:t>
            </a:r>
            <a:r>
              <a:rPr lang="en-US" sz="1600" b="0" dirty="0">
                <a:effectLst/>
                <a:latin typeface="Consolas" panose="020B0609020204030204" pitchFamily="49" charset="0"/>
              </a:rPr>
              <a:t>)</a:t>
            </a:r>
          </a:p>
          <a:p>
            <a:pPr marL="0" indent="0" algn="just">
              <a:buNone/>
            </a:pPr>
            <a:br>
              <a:rPr lang="en-US" sz="1600" b="0" dirty="0">
                <a:effectLst/>
                <a:latin typeface="Consolas" panose="020B0609020204030204" pitchFamily="49" charset="0"/>
              </a:rPr>
            </a:br>
            <a:r>
              <a:rPr lang="en-US" sz="1600" b="0" dirty="0">
                <a:effectLst/>
                <a:latin typeface="Consolas" panose="020B0609020204030204" pitchFamily="49" charset="0"/>
              </a:rPr>
              <a:t>            print("Linear Regression")</a:t>
            </a:r>
          </a:p>
          <a:p>
            <a:pPr marL="0" indent="0" algn="just">
              <a:buNone/>
            </a:pPr>
            <a:r>
              <a:rPr lang="en-US" sz="1600" b="0" dirty="0">
                <a:effectLst/>
                <a:latin typeface="Consolas" panose="020B0609020204030204" pitchFamily="49" charset="0"/>
              </a:rPr>
              <a:t>            print(R2Score)</a:t>
            </a:r>
          </a:p>
          <a:p>
            <a:pPr marL="0" indent="0" algn="just">
              <a:buNone/>
            </a:pPr>
            <a:br>
              <a:rPr lang="en-US" sz="1600" b="0" dirty="0">
                <a:effectLst/>
                <a:latin typeface="Consolas" panose="020B0609020204030204" pitchFamily="49" charset="0"/>
              </a:rPr>
            </a:br>
            <a:r>
              <a:rPr lang="en-US" sz="1600" b="0" dirty="0">
                <a:effectLst/>
                <a:latin typeface="Consolas" panose="020B0609020204030204" pitchFamily="49" charset="0"/>
              </a:rPr>
              <a:t>            return </a:t>
            </a:r>
            <a:r>
              <a:rPr lang="en-US" sz="1600" b="0" dirty="0" err="1">
                <a:effectLst/>
                <a:latin typeface="Consolas" panose="020B0609020204030204" pitchFamily="49" charset="0"/>
              </a:rPr>
              <a:t>render_template</a:t>
            </a:r>
            <a:r>
              <a:rPr lang="en-US" sz="1600" b="0" dirty="0">
                <a:effectLst/>
                <a:latin typeface="Consolas" panose="020B0609020204030204" pitchFamily="49" charset="0"/>
              </a:rPr>
              <a:t>('model_performance.html', j='Linear regression’, 		acc=R2Score, model=</a:t>
            </a:r>
            <a:r>
              <a:rPr lang="en-US" sz="1600" b="0" dirty="0" err="1">
                <a:effectLst/>
                <a:latin typeface="Consolas" panose="020B0609020204030204" pitchFamily="49" charset="0"/>
              </a:rPr>
              <a:t>model_no</a:t>
            </a:r>
            <a:r>
              <a:rPr lang="en-US" sz="1600" b="0" dirty="0">
                <a:effectLst/>
                <a:latin typeface="Consolas" panose="020B0609020204030204" pitchFamily="49" charset="0"/>
              </a:rPr>
              <a:t>,</a:t>
            </a:r>
          </a:p>
          <a:p>
            <a:endParaRPr lang="en-US" dirty="0"/>
          </a:p>
        </p:txBody>
      </p:sp>
      <p:sp>
        <p:nvSpPr>
          <p:cNvPr id="4" name="Slide Number Placeholder 3">
            <a:extLst>
              <a:ext uri="{FF2B5EF4-FFF2-40B4-BE49-F238E27FC236}">
                <a16:creationId xmlns:a16="http://schemas.microsoft.com/office/drawing/2014/main" id="{7197711D-FEB9-55EF-7EC1-39D7011BFAA4}"/>
              </a:ext>
            </a:extLst>
          </p:cNvPr>
          <p:cNvSpPr>
            <a:spLocks noGrp="1"/>
          </p:cNvSpPr>
          <p:nvPr>
            <p:ph type="sldNum" sz="quarter" idx="12"/>
          </p:nvPr>
        </p:nvSpPr>
        <p:spPr/>
        <p:txBody>
          <a:bodyPr/>
          <a:lstStyle/>
          <a:p>
            <a:fld id="{D57F8A76-A89D-47CF-B350-D59FF3784F6C}" type="slidenum">
              <a:rPr lang="en-IN" smtClean="0"/>
              <a:t>17</a:t>
            </a:fld>
            <a:endParaRPr lang="en-IN"/>
          </a:p>
        </p:txBody>
      </p:sp>
    </p:spTree>
    <p:extLst>
      <p:ext uri="{BB962C8B-B14F-4D97-AF65-F5344CB8AC3E}">
        <p14:creationId xmlns:p14="http://schemas.microsoft.com/office/powerpoint/2010/main" val="4576770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2A7AD1B-A4C5-A72D-D15E-A4D0D4AC0687}"/>
              </a:ext>
            </a:extLst>
          </p:cNvPr>
          <p:cNvSpPr>
            <a:spLocks noGrp="1"/>
          </p:cNvSpPr>
          <p:nvPr>
            <p:ph type="sldNum" sz="quarter" idx="12"/>
          </p:nvPr>
        </p:nvSpPr>
        <p:spPr/>
        <p:txBody>
          <a:bodyPr/>
          <a:lstStyle/>
          <a:p>
            <a:fld id="{D57F8A76-A89D-47CF-B350-D59FF3784F6C}" type="slidenum">
              <a:rPr lang="en-IN" smtClean="0"/>
              <a:t>18</a:t>
            </a:fld>
            <a:endParaRPr lang="en-IN"/>
          </a:p>
        </p:txBody>
      </p:sp>
      <p:sp>
        <p:nvSpPr>
          <p:cNvPr id="6" name="TextBox 5">
            <a:extLst>
              <a:ext uri="{FF2B5EF4-FFF2-40B4-BE49-F238E27FC236}">
                <a16:creationId xmlns:a16="http://schemas.microsoft.com/office/drawing/2014/main" id="{78F865F3-F03D-C3BF-DB1A-1BE9813F9BF0}"/>
              </a:ext>
            </a:extLst>
          </p:cNvPr>
          <p:cNvSpPr txBox="1"/>
          <p:nvPr/>
        </p:nvSpPr>
        <p:spPr>
          <a:xfrm>
            <a:off x="436418" y="347008"/>
            <a:ext cx="11319164" cy="6403291"/>
          </a:xfrm>
          <a:prstGeom prst="rect">
            <a:avLst/>
          </a:prstGeom>
          <a:noFill/>
        </p:spPr>
        <p:txBody>
          <a:bodyPr wrap="square">
            <a:spAutoFit/>
          </a:bodyPr>
          <a:lstStyle/>
          <a:p>
            <a:pPr marL="0" indent="0" algn="just">
              <a:buNone/>
            </a:pPr>
            <a:r>
              <a:rPr lang="en-US" sz="1800" b="1" dirty="0">
                <a:latin typeface="Times New Roman" panose="02020603050405020304" pitchFamily="18" charset="0"/>
                <a:cs typeface="Times New Roman" panose="02020603050405020304" pitchFamily="18" charset="0"/>
              </a:rPr>
              <a:t>Decision Tree Algorithm:</a:t>
            </a:r>
          </a:p>
          <a:p>
            <a:pPr marL="0" indent="0" algn="just">
              <a:buNone/>
            </a:pPr>
            <a:endParaRPr lang="en-US" sz="1800" b="1" u="sng" dirty="0">
              <a:latin typeface="Times New Roman" panose="02020603050405020304" pitchFamily="18" charset="0"/>
              <a:cs typeface="Times New Roman" panose="02020603050405020304" pitchFamily="18" charset="0"/>
            </a:endParaRPr>
          </a:p>
          <a:p>
            <a:pPr marL="0" marR="0" algn="just">
              <a:lnSpc>
                <a:spcPct val="150000"/>
              </a:lnSpc>
              <a:spcBef>
                <a:spcPts val="0"/>
              </a:spcBef>
              <a:spcAft>
                <a:spcPts val="800"/>
              </a:spcAft>
            </a:pPr>
            <a:r>
              <a:rPr lang="en-US" sz="1800" b="1" u="sng" kern="100" dirty="0">
                <a:effectLst/>
                <a:latin typeface="Times New Roman" panose="02020603050405020304" pitchFamily="18" charset="0"/>
                <a:ea typeface="Calibri" panose="020F0502020204030204" pitchFamily="34" charset="0"/>
                <a:cs typeface="Times New Roman" panose="02020603050405020304" pitchFamily="18" charset="0"/>
              </a:rPr>
              <a:t>Decision Tree:</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150000"/>
              </a:lnSpc>
              <a:spcBef>
                <a:spcPts val="0"/>
              </a:spcBef>
              <a:spcAft>
                <a:spcPts val="800"/>
              </a:spcAf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The supervised learning approach known as a decision tree may be applied to classify and regression issues, although it is most typically utilized to deal with classification challenges. It is a tree-structured classifier, with internal nodes standing in for dataset characteristics, branches for decision-making procedures, and leaf nodes for conclusions.</a:t>
            </a:r>
          </a:p>
          <a:p>
            <a:pPr marL="0" marR="0" algn="just">
              <a:lnSpc>
                <a:spcPct val="150000"/>
              </a:lnSpc>
              <a:spcBef>
                <a:spcPts val="0"/>
              </a:spcBef>
              <a:spcAft>
                <a:spcPts val="800"/>
              </a:spcAft>
            </a:pP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150000"/>
              </a:lnSpc>
              <a:spcBef>
                <a:spcPts val="0"/>
              </a:spcBef>
              <a:spcAft>
                <a:spcPts val="800"/>
              </a:spcAft>
            </a:pPr>
            <a:r>
              <a:rPr lang="en-US" sz="1800" b="1" u="sng" kern="100" dirty="0">
                <a:effectLst/>
                <a:latin typeface="Times New Roman" panose="02020603050405020304" pitchFamily="18" charset="0"/>
                <a:ea typeface="Calibri" panose="020F0502020204030204" pitchFamily="34" charset="0"/>
                <a:cs typeface="Times New Roman" panose="02020603050405020304" pitchFamily="18" charset="0"/>
              </a:rPr>
              <a:t>Steps :</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50000"/>
              </a:lnSpc>
              <a:spcBef>
                <a:spcPts val="0"/>
              </a:spcBef>
              <a:spcAft>
                <a:spcPts val="800"/>
              </a:spcAft>
              <a:buFont typeface="Wingdings" panose="05000000000000000000" pitchFamily="2" charset="2"/>
              <a:buChar char=""/>
              <a:tabLst>
                <a:tab pos="457200" algn="l"/>
              </a:tabLs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Identify the tree's root.</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50000"/>
              </a:lnSpc>
              <a:spcBef>
                <a:spcPts val="0"/>
              </a:spcBef>
              <a:spcAft>
                <a:spcPts val="800"/>
              </a:spcAft>
              <a:buFont typeface="Wingdings" panose="05000000000000000000" pitchFamily="2" charset="2"/>
              <a:buChar char=""/>
              <a:tabLst>
                <a:tab pos="457200" algn="l"/>
              </a:tabLs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Split the data based on select feature.</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50000"/>
              </a:lnSpc>
              <a:spcBef>
                <a:spcPts val="0"/>
              </a:spcBef>
              <a:spcAft>
                <a:spcPts val="800"/>
              </a:spcAft>
              <a:buFont typeface="Wingdings" panose="05000000000000000000" pitchFamily="2" charset="2"/>
              <a:buChar char=""/>
              <a:tabLst>
                <a:tab pos="457200" algn="l"/>
              </a:tabLs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Repeat the splitting process until a stopping condition is met.</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50000"/>
              </a:lnSpc>
              <a:spcBef>
                <a:spcPts val="0"/>
              </a:spcBef>
              <a:spcAft>
                <a:spcPts val="800"/>
              </a:spcAft>
              <a:buFont typeface="Wingdings" panose="05000000000000000000" pitchFamily="2" charset="2"/>
              <a:buChar char=""/>
              <a:tabLst>
                <a:tab pos="457200" algn="l"/>
              </a:tabLs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Set labels to every single leaf node.</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pPr>
            <a:endParaRPr lang="en-US" sz="1800" b="0" i="0" dirty="0">
              <a:effectLst/>
              <a:latin typeface="Times New Roman" panose="02020603050405020304" pitchFamily="18" charset="0"/>
              <a:cs typeface="Times New Roman" panose="02020603050405020304" pitchFamily="18" charset="0"/>
            </a:endParaRPr>
          </a:p>
          <a:p>
            <a:pPr algn="just">
              <a:lnSpc>
                <a:spcPct val="150000"/>
              </a:lnSpc>
            </a:pPr>
            <a:endParaRPr lang="en-US" b="0" i="0" dirty="0">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788056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2AAFC46-5B00-4386-1629-564464CE8E16}"/>
              </a:ext>
            </a:extLst>
          </p:cNvPr>
          <p:cNvSpPr>
            <a:spLocks noGrp="1"/>
          </p:cNvSpPr>
          <p:nvPr>
            <p:ph idx="1"/>
          </p:nvPr>
        </p:nvSpPr>
        <p:spPr>
          <a:xfrm>
            <a:off x="346363" y="427479"/>
            <a:ext cx="11499273" cy="6139576"/>
          </a:xfrm>
        </p:spPr>
        <p:txBody>
          <a:bodyPr>
            <a:normAutofit/>
          </a:bodyPr>
          <a:lstStyle/>
          <a:p>
            <a:pPr marL="342900" marR="0" lvl="0" indent="-342900" algn="just">
              <a:lnSpc>
                <a:spcPct val="150000"/>
              </a:lnSpc>
              <a:spcBef>
                <a:spcPts val="0"/>
              </a:spcBef>
              <a:spcAft>
                <a:spcPts val="800"/>
              </a:spcAft>
              <a:buFont typeface="Wingdings" panose="05000000000000000000" pitchFamily="2" charset="2"/>
              <a:buChar char=""/>
              <a:tabLst>
                <a:tab pos="457200" algn="l"/>
              </a:tabLs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Prune the tree.</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50000"/>
              </a:lnSpc>
              <a:spcBef>
                <a:spcPts val="0"/>
              </a:spcBef>
              <a:spcAft>
                <a:spcPts val="800"/>
              </a:spcAft>
              <a:buFont typeface="Wingdings" panose="05000000000000000000" pitchFamily="2" charset="2"/>
              <a:buChar char=""/>
              <a:tabLst>
                <a:tab pos="457200" algn="l"/>
              </a:tabLs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Make predictions by traversing the tree from root to leaf node.</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50000"/>
              </a:lnSpc>
              <a:spcBef>
                <a:spcPts val="0"/>
              </a:spcBef>
              <a:spcAft>
                <a:spcPts val="800"/>
              </a:spcAft>
              <a:buFont typeface="Wingdings" panose="05000000000000000000" pitchFamily="2" charset="2"/>
              <a:buChar char=""/>
              <a:tabLst>
                <a:tab pos="457200" algn="l"/>
              </a:tabLs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Evaluate the model.</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50000"/>
              </a:lnSpc>
              <a:buNone/>
            </a:pPr>
            <a:endParaRPr lang="en-US" sz="1800"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E7FAFF2E-4AA7-5839-8376-38D2CE2724D5}"/>
              </a:ext>
            </a:extLst>
          </p:cNvPr>
          <p:cNvSpPr>
            <a:spLocks noGrp="1"/>
          </p:cNvSpPr>
          <p:nvPr>
            <p:ph type="sldNum" sz="quarter" idx="12"/>
          </p:nvPr>
        </p:nvSpPr>
        <p:spPr/>
        <p:txBody>
          <a:bodyPr/>
          <a:lstStyle/>
          <a:p>
            <a:fld id="{D57F8A76-A89D-47CF-B350-D59FF3784F6C}" type="slidenum">
              <a:rPr lang="en-IN" smtClean="0"/>
              <a:t>19</a:t>
            </a:fld>
            <a:endParaRPr lang="en-IN"/>
          </a:p>
        </p:txBody>
      </p:sp>
      <p:pic>
        <p:nvPicPr>
          <p:cNvPr id="2" name="Picture 1" descr="Image result for decision tree">
            <a:extLst>
              <a:ext uri="{FF2B5EF4-FFF2-40B4-BE49-F238E27FC236}">
                <a16:creationId xmlns:a16="http://schemas.microsoft.com/office/drawing/2014/main" id="{7C430F30-BE87-4C9B-8E01-E510A3D85AB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777837" y="2354320"/>
            <a:ext cx="5943600" cy="2962910"/>
          </a:xfrm>
          <a:prstGeom prst="rect">
            <a:avLst/>
          </a:prstGeom>
          <a:noFill/>
          <a:ln>
            <a:noFill/>
          </a:ln>
        </p:spPr>
      </p:pic>
    </p:spTree>
    <p:extLst>
      <p:ext uri="{BB962C8B-B14F-4D97-AF65-F5344CB8AC3E}">
        <p14:creationId xmlns:p14="http://schemas.microsoft.com/office/powerpoint/2010/main" val="28296901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AE08E00-D60E-1A78-9DCD-EDC621794D0C}"/>
              </a:ext>
            </a:extLst>
          </p:cNvPr>
          <p:cNvSpPr txBox="1"/>
          <p:nvPr/>
        </p:nvSpPr>
        <p:spPr>
          <a:xfrm>
            <a:off x="3050654" y="254750"/>
            <a:ext cx="6097712" cy="374077"/>
          </a:xfrm>
          <a:prstGeom prst="rect">
            <a:avLst/>
          </a:prstGeom>
          <a:noFill/>
        </p:spPr>
        <p:txBody>
          <a:bodyPr wrap="square">
            <a:spAutoFit/>
          </a:bodyPr>
          <a:lstStyle/>
          <a:p>
            <a:pPr marL="0" marR="0" lvl="0" indent="0" algn="ctr" defTabSz="914400" rtl="0" eaLnBrk="1" fontAlgn="auto" latinLnBrk="0" hangingPunct="1">
              <a:lnSpc>
                <a:spcPct val="107000"/>
              </a:lnSpc>
              <a:spcBef>
                <a:spcPts val="0"/>
              </a:spcBef>
              <a:spcAft>
                <a:spcPts val="80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Mangal" panose="02040503050203030202" pitchFamily="18" charset="0"/>
              </a:rPr>
              <a:t>CERTIFICATE</a:t>
            </a:r>
            <a:endParaRPr kumimoji="0" lang="en-IN" sz="14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Mangal" panose="02040503050203030202" pitchFamily="18" charset="0"/>
            </a:endParaRPr>
          </a:p>
        </p:txBody>
      </p:sp>
      <p:pic>
        <p:nvPicPr>
          <p:cNvPr id="4" name="Picture 3">
            <a:extLst>
              <a:ext uri="{FF2B5EF4-FFF2-40B4-BE49-F238E27FC236}">
                <a16:creationId xmlns:a16="http://schemas.microsoft.com/office/drawing/2014/main" id="{E3E93BEF-7C0E-A7A1-9C9F-3D595D23ADA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385456" y="608279"/>
            <a:ext cx="1428108" cy="1179424"/>
          </a:xfrm>
          <a:prstGeom prst="rect">
            <a:avLst/>
          </a:prstGeom>
        </p:spPr>
      </p:pic>
      <p:sp>
        <p:nvSpPr>
          <p:cNvPr id="6" name="TextBox 5">
            <a:extLst>
              <a:ext uri="{FF2B5EF4-FFF2-40B4-BE49-F238E27FC236}">
                <a16:creationId xmlns:a16="http://schemas.microsoft.com/office/drawing/2014/main" id="{DCA00732-8FF1-9915-43E0-9FC9CCD86A41}"/>
              </a:ext>
            </a:extLst>
          </p:cNvPr>
          <p:cNvSpPr txBox="1"/>
          <p:nvPr/>
        </p:nvSpPr>
        <p:spPr>
          <a:xfrm>
            <a:off x="799329" y="1862500"/>
            <a:ext cx="10633753" cy="2158220"/>
          </a:xfrm>
          <a:prstGeom prst="rect">
            <a:avLst/>
          </a:prstGeom>
          <a:noFill/>
        </p:spPr>
        <p:txBody>
          <a:bodyPr wrap="square">
            <a:spAutoFit/>
          </a:bodyPr>
          <a:lstStyle/>
          <a:p>
            <a:pPr marL="0" marR="0" lvl="0" indent="0" algn="ctr" defTabSz="914400" rtl="0" eaLnBrk="1" fontAlgn="auto" latinLnBrk="0" hangingPunct="1">
              <a:lnSpc>
                <a:spcPct val="107000"/>
              </a:lnSpc>
              <a:spcBef>
                <a:spcPts val="0"/>
              </a:spcBef>
              <a:spcAft>
                <a:spcPts val="800"/>
              </a:spcAft>
              <a:buClrTx/>
              <a:buSzTx/>
              <a:buFontTx/>
              <a:buNone/>
              <a:tabLst/>
              <a:defRPr/>
            </a:pPr>
            <a:r>
              <a:rPr kumimoji="0" lang="en-US" sz="2000" b="1"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Mangal" panose="02040503050203030202" pitchFamily="18" charset="0"/>
              </a:rPr>
              <a:t>GAYATRI VIDYA PARISHAD COLLEGE OF ENGINEERING</a:t>
            </a:r>
            <a:endParaRPr kumimoji="0" lang="en-IN" sz="16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Mangal" panose="02040503050203030202" pitchFamily="18" charset="0"/>
            </a:endParaRPr>
          </a:p>
          <a:p>
            <a:pPr marL="0" marR="0" lvl="0" indent="0" algn="ctr" defTabSz="914400" rtl="0" eaLnBrk="1" fontAlgn="auto" latinLnBrk="0" hangingPunct="1">
              <a:lnSpc>
                <a:spcPct val="107000"/>
              </a:lnSpc>
              <a:spcBef>
                <a:spcPts val="0"/>
              </a:spcBef>
              <a:spcAft>
                <a:spcPts val="800"/>
              </a:spcAft>
              <a:buClrTx/>
              <a:buSzTx/>
              <a:buFontTx/>
              <a:buNone/>
              <a:tabLst/>
              <a:defRPr/>
            </a:pPr>
            <a:r>
              <a:rPr kumimoji="0" lang="en-US" sz="2000" b="1"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Mangal" panose="02040503050203030202" pitchFamily="18" charset="0"/>
              </a:rPr>
              <a:t>(AUTONOMOUS)</a:t>
            </a:r>
            <a:endParaRPr kumimoji="0" lang="en-IN" sz="16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Mangal" panose="02040503050203030202" pitchFamily="18" charset="0"/>
            </a:endParaRPr>
          </a:p>
          <a:p>
            <a:pPr marL="0" marR="0" lvl="0" indent="0" algn="just" defTabSz="914400" rtl="0" eaLnBrk="1" fontAlgn="auto" latinLnBrk="0" hangingPunct="1">
              <a:lnSpc>
                <a:spcPct val="150000"/>
              </a:lnSpc>
              <a:spcBef>
                <a:spcPts val="0"/>
              </a:spcBef>
              <a:spcAft>
                <a:spcPts val="80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Mangal" panose="02040503050203030202" pitchFamily="18" charset="0"/>
              </a:rPr>
              <a:t>This is to certify that the Industry Oriented Main Project entitled “</a:t>
            </a:r>
            <a:r>
              <a:rPr lang="en-US" b="1" dirty="0">
                <a:solidFill>
                  <a:prstClr val="black"/>
                </a:solidFill>
                <a:latin typeface="Times New Roman" panose="02020603050405020304" pitchFamily="18" charset="0"/>
                <a:ea typeface="Calibri" panose="020F0502020204030204" pitchFamily="34" charset="0"/>
                <a:cs typeface="Mangal" panose="02040503050203030202" pitchFamily="18" charset="0"/>
              </a:rPr>
              <a:t>REAL ESTATE VALUATION USING MACHINE LEARNING</a:t>
            </a: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Mangal" panose="02040503050203030202" pitchFamily="18" charset="0"/>
              </a:rPr>
              <a:t>” </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Mangal" panose="02040503050203030202" pitchFamily="18" charset="0"/>
              </a:rPr>
              <a:t>being submitted by </a:t>
            </a:r>
            <a:r>
              <a:rPr lang="en-US" b="1" dirty="0">
                <a:solidFill>
                  <a:prstClr val="black"/>
                </a:solidFill>
                <a:latin typeface="Times New Roman" panose="02020603050405020304" pitchFamily="18" charset="0"/>
                <a:ea typeface="Calibri" panose="020F0502020204030204" pitchFamily="34" charset="0"/>
                <a:cs typeface="Mangal" panose="02040503050203030202" pitchFamily="18" charset="0"/>
              </a:rPr>
              <a:t>SURI SAI PRAVEEN</a:t>
            </a: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Mangal" panose="02040503050203030202" pitchFamily="18" charset="0"/>
              </a:rPr>
              <a:t> </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Mangal" panose="02040503050203030202" pitchFamily="18" charset="0"/>
              </a:rPr>
              <a:t>with Register No. </a:t>
            </a: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Mangal" panose="02040503050203030202" pitchFamily="18" charset="0"/>
              </a:rPr>
              <a:t>21131F003065 </a:t>
            </a:r>
            <a:r>
              <a:rPr kumimoji="0" lang="en-US" sz="180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Mangal" panose="02040503050203030202" pitchFamily="18" charset="0"/>
              </a:rPr>
              <a:t>S</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Mangal" panose="02040503050203030202" pitchFamily="18" charset="0"/>
              </a:rPr>
              <a:t>tudent of Gayatri Vidya Parishad College of Engineering (Autonomous), During the academic year 2021-2023.</a:t>
            </a:r>
            <a:endParaRPr kumimoji="0" lang="en-IN" sz="16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Mangal" panose="02040503050203030202" pitchFamily="18" charset="0"/>
            </a:endParaRPr>
          </a:p>
        </p:txBody>
      </p:sp>
      <p:sp>
        <p:nvSpPr>
          <p:cNvPr id="8" name="TextBox 7">
            <a:extLst>
              <a:ext uri="{FF2B5EF4-FFF2-40B4-BE49-F238E27FC236}">
                <a16:creationId xmlns:a16="http://schemas.microsoft.com/office/drawing/2014/main" id="{3C8834D5-5299-7F20-19E7-D288B2F608F6}"/>
              </a:ext>
            </a:extLst>
          </p:cNvPr>
          <p:cNvSpPr txBox="1"/>
          <p:nvPr/>
        </p:nvSpPr>
        <p:spPr>
          <a:xfrm rot="10800000" flipV="1">
            <a:off x="1118596" y="4754124"/>
            <a:ext cx="10245906" cy="1570943"/>
          </a:xfrm>
          <a:prstGeom prst="rect">
            <a:avLst/>
          </a:prstGeom>
          <a:noFill/>
        </p:spPr>
        <p:txBody>
          <a:bodyPr wrap="square">
            <a:spAutoFit/>
          </a:bodyPr>
          <a:lstStyle/>
          <a:p>
            <a:pPr marL="0" marR="0" lvl="0" indent="0" algn="l" defTabSz="914400" rtl="0" eaLnBrk="1" fontAlgn="auto" latinLnBrk="0" hangingPunct="1">
              <a:lnSpc>
                <a:spcPct val="107000"/>
              </a:lnSpc>
              <a:spcBef>
                <a:spcPts val="0"/>
              </a:spcBef>
              <a:spcAft>
                <a:spcPts val="80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Mangal" panose="02040503050203030202" pitchFamily="18" charset="0"/>
              </a:rPr>
              <a:t>Internal Guide                                                                                         Head of the Department </a:t>
            </a:r>
            <a:endParaRPr kumimoji="0" lang="en-IN" sz="14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Mangal" panose="02040503050203030202" pitchFamily="18" charset="0"/>
            </a:endParaRPr>
          </a:p>
          <a:p>
            <a:pPr marL="0" marR="0" lvl="0" indent="0" algn="l" defTabSz="914400" rtl="0" eaLnBrk="1" fontAlgn="auto" latinLnBrk="0" hangingPunct="1">
              <a:lnSpc>
                <a:spcPct val="107000"/>
              </a:lnSpc>
              <a:spcBef>
                <a:spcPts val="0"/>
              </a:spcBef>
              <a:spcAft>
                <a:spcPts val="80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Mangal" panose="02040503050203030202" pitchFamily="18" charset="0"/>
              </a:rPr>
              <a:t>Mr. B. Balakrishna                                                                                    Dr. Y. Anuradha</a:t>
            </a:r>
            <a:endParaRPr kumimoji="0" lang="en-IN" sz="14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Mangal" panose="02040503050203030202" pitchFamily="18" charset="0"/>
            </a:endParaRPr>
          </a:p>
          <a:p>
            <a:pPr marL="0" marR="0" lvl="0" indent="0" algn="l" defTabSz="914400" rtl="0" eaLnBrk="1" fontAlgn="auto" latinLnBrk="0" hangingPunct="1">
              <a:lnSpc>
                <a:spcPct val="107000"/>
              </a:lnSpc>
              <a:spcBef>
                <a:spcPts val="0"/>
              </a:spcBef>
              <a:spcAft>
                <a:spcPts val="80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Mangal" panose="02040503050203030202" pitchFamily="18" charset="0"/>
              </a:rPr>
              <a:t>Assistant Professor                                                                                   Associate Professor</a:t>
            </a:r>
            <a:r>
              <a:rPr lang="en-US" dirty="0">
                <a:solidFill>
                  <a:prstClr val="black"/>
                </a:solidFill>
                <a:latin typeface="Times New Roman" panose="02020603050405020304" pitchFamily="18" charset="0"/>
                <a:ea typeface="Calibri" panose="020F0502020204030204" pitchFamily="34" charset="0"/>
                <a:cs typeface="Mangal" panose="02040503050203030202" pitchFamily="18" charset="0"/>
              </a:rPr>
              <a:t>&amp; Head</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Mangal" panose="02040503050203030202" pitchFamily="18" charset="0"/>
              </a:rPr>
              <a:t> </a:t>
            </a:r>
            <a:endParaRPr kumimoji="0" lang="en-IN" sz="14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Mangal" panose="02040503050203030202" pitchFamily="18" charset="0"/>
            </a:endParaRPr>
          </a:p>
          <a:p>
            <a:pPr marL="0" marR="0" lvl="0" indent="0" algn="l" defTabSz="914400" rtl="0" eaLnBrk="1" fontAlgn="auto" latinLnBrk="0" hangingPunct="1">
              <a:lnSpc>
                <a:spcPct val="107000"/>
              </a:lnSpc>
              <a:spcBef>
                <a:spcPts val="0"/>
              </a:spcBef>
              <a:spcAft>
                <a:spcPts val="80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Mangal" panose="02040503050203030202" pitchFamily="18" charset="0"/>
              </a:rPr>
              <a:t>Department of Computer Applications                                                    Department of  Computer Applications</a:t>
            </a:r>
            <a:endParaRPr kumimoji="0" lang="en-IN" sz="14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Mangal" panose="02040503050203030202" pitchFamily="18" charset="0"/>
            </a:endParaRPr>
          </a:p>
        </p:txBody>
      </p:sp>
      <p:sp>
        <p:nvSpPr>
          <p:cNvPr id="2" name="Slide Number Placeholder 1">
            <a:extLst>
              <a:ext uri="{FF2B5EF4-FFF2-40B4-BE49-F238E27FC236}">
                <a16:creationId xmlns:a16="http://schemas.microsoft.com/office/drawing/2014/main" id="{8F52E5E6-2DC0-E38D-B199-711FFD6B2A43}"/>
              </a:ext>
            </a:extLst>
          </p:cNvPr>
          <p:cNvSpPr>
            <a:spLocks noGrp="1"/>
          </p:cNvSpPr>
          <p:nvPr>
            <p:ph type="sldNum" sz="quarter" idx="12"/>
          </p:nvPr>
        </p:nvSpPr>
        <p:spPr>
          <a:xfrm>
            <a:off x="10520735" y="6421348"/>
            <a:ext cx="1260297" cy="20639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52D8EA8-1A33-44E6-952F-E39F517ED001}" type="slidenum">
              <a:rPr kumimoji="0" lang="en-IN" sz="1600" b="1" i="0" u="none" strike="noStrike" kern="1200" cap="none" spc="0" normalizeH="0" baseline="0" noProof="0" smtClean="0">
                <a:ln>
                  <a:noFill/>
                </a:ln>
                <a:solidFill>
                  <a:srgbClr val="44546A"/>
                </a:solidFill>
                <a:effectLst/>
                <a:uLnTx/>
                <a:uFillTx/>
                <a:latin typeface="Times New Roman" panose="02020603050405020304" pitchFamily="18" charset="0"/>
                <a:ea typeface="+mn-ea"/>
                <a:cs typeface="Times New Roman" panose="02020603050405020304" pitchFamily="18" charset="0"/>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IN" sz="1600" b="1" i="0" u="none" strike="noStrike" kern="1200" cap="none" spc="0" normalizeH="0" baseline="0" noProof="0" dirty="0">
              <a:ln>
                <a:noFill/>
              </a:ln>
              <a:solidFill>
                <a:srgbClr val="44546A"/>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49154129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679A700-36B7-E803-BF12-8C950DB55629}"/>
              </a:ext>
            </a:extLst>
          </p:cNvPr>
          <p:cNvSpPr>
            <a:spLocks noGrp="1"/>
          </p:cNvSpPr>
          <p:nvPr>
            <p:ph idx="1"/>
          </p:nvPr>
        </p:nvSpPr>
        <p:spPr>
          <a:xfrm>
            <a:off x="249382" y="113606"/>
            <a:ext cx="11707090" cy="6242744"/>
          </a:xfrm>
        </p:spPr>
        <p:txBody>
          <a:bodyPr>
            <a:normAutofit/>
          </a:bodyPr>
          <a:lstStyle/>
          <a:p>
            <a:pPr marL="0" indent="0">
              <a:buNone/>
            </a:pPr>
            <a:r>
              <a:rPr lang="en-US" sz="1800" b="1" dirty="0">
                <a:latin typeface="Times New Roman" panose="02020603050405020304" pitchFamily="18" charset="0"/>
                <a:cs typeface="Times New Roman" panose="02020603050405020304" pitchFamily="18" charset="0"/>
              </a:rPr>
              <a:t>Decision tree Algorithm code:</a:t>
            </a:r>
          </a:p>
          <a:p>
            <a:pPr marL="0" indent="0">
              <a:buNone/>
            </a:pPr>
            <a:endParaRPr lang="en-US" sz="1800" b="1" dirty="0">
              <a:latin typeface="Times New Roman" panose="02020603050405020304" pitchFamily="18" charset="0"/>
              <a:cs typeface="Times New Roman" panose="02020603050405020304" pitchFamily="18" charset="0"/>
            </a:endParaRPr>
          </a:p>
          <a:p>
            <a:pPr marL="0" indent="0">
              <a:buNone/>
            </a:pPr>
            <a:endParaRPr lang="en-US" sz="1800" b="1" dirty="0">
              <a:latin typeface="Times New Roman" panose="02020603050405020304" pitchFamily="18" charset="0"/>
              <a:cs typeface="Times New Roman" panose="02020603050405020304" pitchFamily="18" charset="0"/>
            </a:endParaRPr>
          </a:p>
          <a:p>
            <a:pPr marL="0" indent="0">
              <a:buNone/>
            </a:pPr>
            <a:r>
              <a:rPr lang="en-US" sz="1800" b="1" dirty="0">
                <a:effectLst/>
                <a:latin typeface="Times New Roman" panose="02020603050405020304" pitchFamily="18" charset="0"/>
                <a:cs typeface="Times New Roman" panose="02020603050405020304" pitchFamily="18" charset="0"/>
              </a:rPr>
              <a:t>	</a:t>
            </a:r>
            <a:r>
              <a:rPr lang="en-US" sz="1800" b="1" dirty="0">
                <a:latin typeface="Times New Roman" panose="02020603050405020304" pitchFamily="18" charset="0"/>
                <a:cs typeface="Times New Roman" panose="02020603050405020304" pitchFamily="18" charset="0"/>
              </a:rPr>
              <a:t>         </a:t>
            </a:r>
            <a:r>
              <a:rPr lang="en-US" sz="1600" b="0" dirty="0" err="1">
                <a:effectLst/>
                <a:latin typeface="Consolas" panose="020B0609020204030204" pitchFamily="49" charset="0"/>
              </a:rPr>
              <a:t>regressor_LR</a:t>
            </a:r>
            <a:r>
              <a:rPr lang="en-US" sz="1600" b="0" dirty="0">
                <a:effectLst/>
                <a:latin typeface="Consolas" panose="020B0609020204030204" pitchFamily="49" charset="0"/>
              </a:rPr>
              <a:t> = </a:t>
            </a:r>
            <a:r>
              <a:rPr lang="en-US" sz="1600" b="0" dirty="0" err="1">
                <a:effectLst/>
                <a:latin typeface="Consolas" panose="020B0609020204030204" pitchFamily="49" charset="0"/>
              </a:rPr>
              <a:t>DecisionTreeRegressor</a:t>
            </a:r>
            <a:r>
              <a:rPr lang="en-US" sz="1600" b="0" dirty="0">
                <a:effectLst/>
                <a:latin typeface="Consolas" panose="020B0609020204030204" pitchFamily="49" charset="0"/>
              </a:rPr>
              <a:t>(</a:t>
            </a:r>
            <a:r>
              <a:rPr lang="en-US" sz="1600" b="0" dirty="0" err="1">
                <a:effectLst/>
                <a:latin typeface="Consolas" panose="020B0609020204030204" pitchFamily="49" charset="0"/>
              </a:rPr>
              <a:t>random_state</a:t>
            </a:r>
            <a:r>
              <a:rPr lang="en-US" sz="1600" b="0" dirty="0">
                <a:effectLst/>
                <a:latin typeface="Consolas" panose="020B0609020204030204" pitchFamily="49" charset="0"/>
              </a:rPr>
              <a:t>=0)</a:t>
            </a:r>
          </a:p>
          <a:p>
            <a:pPr marL="0" indent="0">
              <a:buNone/>
            </a:pPr>
            <a:r>
              <a:rPr lang="en-US" sz="1600" b="0" dirty="0">
                <a:effectLst/>
                <a:latin typeface="Consolas" panose="020B0609020204030204" pitchFamily="49" charset="0"/>
              </a:rPr>
              <a:t>            </a:t>
            </a:r>
            <a:r>
              <a:rPr lang="en-US" sz="1600" b="0" dirty="0" err="1">
                <a:effectLst/>
                <a:latin typeface="Consolas" panose="020B0609020204030204" pitchFamily="49" charset="0"/>
              </a:rPr>
              <a:t>regressor_LR.fit</a:t>
            </a:r>
            <a:r>
              <a:rPr lang="en-US" sz="1600" b="0" dirty="0">
                <a:effectLst/>
                <a:latin typeface="Consolas" panose="020B0609020204030204" pitchFamily="49" charset="0"/>
              </a:rPr>
              <a:t>(</a:t>
            </a:r>
            <a:r>
              <a:rPr lang="en-US" sz="1600" b="0" dirty="0" err="1">
                <a:effectLst/>
                <a:latin typeface="Consolas" panose="020B0609020204030204" pitchFamily="49" charset="0"/>
              </a:rPr>
              <a:t>X_train</a:t>
            </a:r>
            <a:r>
              <a:rPr lang="en-US" sz="1600" b="0" dirty="0">
                <a:effectLst/>
                <a:latin typeface="Consolas" panose="020B0609020204030204" pitchFamily="49" charset="0"/>
              </a:rPr>
              <a:t>, </a:t>
            </a:r>
            <a:r>
              <a:rPr lang="en-US" sz="1600" b="0" dirty="0" err="1">
                <a:effectLst/>
                <a:latin typeface="Consolas" panose="020B0609020204030204" pitchFamily="49" charset="0"/>
              </a:rPr>
              <a:t>y_train</a:t>
            </a:r>
            <a:r>
              <a:rPr lang="en-US" sz="1600" b="0" dirty="0">
                <a:effectLst/>
                <a:latin typeface="Consolas" panose="020B0609020204030204" pitchFamily="49" charset="0"/>
              </a:rPr>
              <a:t>)</a:t>
            </a:r>
          </a:p>
          <a:p>
            <a:pPr marL="0" indent="0">
              <a:buNone/>
            </a:pPr>
            <a:r>
              <a:rPr lang="en-US" sz="1600" b="0" dirty="0">
                <a:effectLst/>
                <a:latin typeface="Consolas" panose="020B0609020204030204" pitchFamily="49" charset="0"/>
              </a:rPr>
              <a:t>            from </a:t>
            </a:r>
            <a:r>
              <a:rPr lang="en-US" sz="1600" b="0" dirty="0" err="1">
                <a:effectLst/>
                <a:latin typeface="Consolas" panose="020B0609020204030204" pitchFamily="49" charset="0"/>
              </a:rPr>
              <a:t>sklearn.metrics</a:t>
            </a:r>
            <a:r>
              <a:rPr lang="en-US" sz="1600" b="0" dirty="0">
                <a:effectLst/>
                <a:latin typeface="Consolas" panose="020B0609020204030204" pitchFamily="49" charset="0"/>
              </a:rPr>
              <a:t> import </a:t>
            </a:r>
            <a:r>
              <a:rPr lang="en-US" sz="1600" b="0" dirty="0" err="1">
                <a:effectLst/>
                <a:latin typeface="Consolas" panose="020B0609020204030204" pitchFamily="49" charset="0"/>
              </a:rPr>
              <a:t>mean_squared_error</a:t>
            </a:r>
            <a:r>
              <a:rPr lang="en-US" sz="1600" b="0" dirty="0">
                <a:effectLst/>
                <a:latin typeface="Consolas" panose="020B0609020204030204" pitchFamily="49" charset="0"/>
              </a:rPr>
              <a:t>, r2_score</a:t>
            </a:r>
            <a:br>
              <a:rPr lang="en-US" sz="1600" b="0" dirty="0">
                <a:effectLst/>
                <a:latin typeface="Consolas" panose="020B0609020204030204" pitchFamily="49" charset="0"/>
              </a:rPr>
            </a:br>
            <a:r>
              <a:rPr lang="en-US" sz="1600" b="0" dirty="0">
                <a:effectLst/>
                <a:latin typeface="Consolas" panose="020B0609020204030204" pitchFamily="49" charset="0"/>
              </a:rPr>
              <a:t>            </a:t>
            </a:r>
            <a:r>
              <a:rPr lang="en-US" sz="1600" b="0" dirty="0" err="1">
                <a:effectLst/>
                <a:latin typeface="Consolas" panose="020B0609020204030204" pitchFamily="49" charset="0"/>
              </a:rPr>
              <a:t>y_pred_lin</a:t>
            </a:r>
            <a:r>
              <a:rPr lang="en-US" sz="1600" b="0" dirty="0">
                <a:effectLst/>
                <a:latin typeface="Consolas" panose="020B0609020204030204" pitchFamily="49" charset="0"/>
              </a:rPr>
              <a:t> = </a:t>
            </a:r>
            <a:r>
              <a:rPr lang="en-US" sz="1600" b="0" dirty="0" err="1">
                <a:effectLst/>
                <a:latin typeface="Consolas" panose="020B0609020204030204" pitchFamily="49" charset="0"/>
              </a:rPr>
              <a:t>regressor_LR.predict</a:t>
            </a:r>
            <a:r>
              <a:rPr lang="en-US" sz="1600" b="0" dirty="0">
                <a:effectLst/>
                <a:latin typeface="Consolas" panose="020B0609020204030204" pitchFamily="49" charset="0"/>
              </a:rPr>
              <a:t>(</a:t>
            </a:r>
            <a:r>
              <a:rPr lang="en-US" sz="1600" b="0" dirty="0" err="1">
                <a:effectLst/>
                <a:latin typeface="Consolas" panose="020B0609020204030204" pitchFamily="49" charset="0"/>
              </a:rPr>
              <a:t>X_test</a:t>
            </a:r>
            <a:r>
              <a:rPr lang="en-US" sz="1600" b="0" dirty="0">
                <a:effectLst/>
                <a:latin typeface="Consolas" panose="020B0609020204030204" pitchFamily="49" charset="0"/>
              </a:rPr>
              <a:t>)</a:t>
            </a:r>
          </a:p>
          <a:p>
            <a:pPr marL="0" indent="0">
              <a:buNone/>
            </a:pPr>
            <a:r>
              <a:rPr lang="en-US" sz="1600" b="0" dirty="0">
                <a:effectLst/>
                <a:latin typeface="Consolas" panose="020B0609020204030204" pitchFamily="49" charset="0"/>
              </a:rPr>
              <a:t>            </a:t>
            </a:r>
            <a:r>
              <a:rPr lang="en-US" sz="1600" b="0" dirty="0" err="1">
                <a:effectLst/>
                <a:latin typeface="Consolas" panose="020B0609020204030204" pitchFamily="49" charset="0"/>
              </a:rPr>
              <a:t>accuracyscore</a:t>
            </a:r>
            <a:r>
              <a:rPr lang="en-US" sz="1600" b="0" dirty="0">
                <a:effectLst/>
                <a:latin typeface="Consolas" panose="020B0609020204030204" pitchFamily="49" charset="0"/>
              </a:rPr>
              <a:t> = </a:t>
            </a:r>
            <a:r>
              <a:rPr lang="en-US" sz="1600" b="0" dirty="0" err="1">
                <a:effectLst/>
                <a:latin typeface="Consolas" panose="020B0609020204030204" pitchFamily="49" charset="0"/>
              </a:rPr>
              <a:t>mean_squared_error</a:t>
            </a:r>
            <a:r>
              <a:rPr lang="en-US" sz="1600" b="0" dirty="0">
                <a:effectLst/>
                <a:latin typeface="Consolas" panose="020B0609020204030204" pitchFamily="49" charset="0"/>
              </a:rPr>
              <a:t>(</a:t>
            </a:r>
            <a:r>
              <a:rPr lang="en-US" sz="1600" b="0" dirty="0" err="1">
                <a:effectLst/>
                <a:latin typeface="Consolas" panose="020B0609020204030204" pitchFamily="49" charset="0"/>
              </a:rPr>
              <a:t>y_test</a:t>
            </a:r>
            <a:r>
              <a:rPr lang="en-US" sz="1600" b="0" dirty="0">
                <a:effectLst/>
                <a:latin typeface="Consolas" panose="020B0609020204030204" pitchFamily="49" charset="0"/>
              </a:rPr>
              <a:t>, </a:t>
            </a:r>
            <a:r>
              <a:rPr lang="en-US" sz="1600" b="0" dirty="0" err="1">
                <a:effectLst/>
                <a:latin typeface="Consolas" panose="020B0609020204030204" pitchFamily="49" charset="0"/>
              </a:rPr>
              <a:t>y_pred_lin</a:t>
            </a:r>
            <a:r>
              <a:rPr lang="en-US" sz="1600" b="0" dirty="0">
                <a:effectLst/>
                <a:latin typeface="Consolas" panose="020B0609020204030204" pitchFamily="49" charset="0"/>
              </a:rPr>
              <a:t>)</a:t>
            </a:r>
          </a:p>
          <a:p>
            <a:pPr marL="0" indent="0">
              <a:buNone/>
            </a:pPr>
            <a:r>
              <a:rPr lang="en-US" sz="1600" b="0" dirty="0">
                <a:effectLst/>
                <a:latin typeface="Consolas" panose="020B0609020204030204" pitchFamily="49" charset="0"/>
              </a:rPr>
              <a:t>            R2Score = r2_score(</a:t>
            </a:r>
            <a:r>
              <a:rPr lang="en-US" sz="1600" b="0" dirty="0" err="1">
                <a:effectLst/>
                <a:latin typeface="Consolas" panose="020B0609020204030204" pitchFamily="49" charset="0"/>
              </a:rPr>
              <a:t>y_test</a:t>
            </a:r>
            <a:r>
              <a:rPr lang="en-US" sz="1600" b="0" dirty="0">
                <a:effectLst/>
                <a:latin typeface="Consolas" panose="020B0609020204030204" pitchFamily="49" charset="0"/>
              </a:rPr>
              <a:t>, </a:t>
            </a:r>
            <a:r>
              <a:rPr lang="en-US" sz="1600" b="0" dirty="0" err="1">
                <a:effectLst/>
                <a:latin typeface="Consolas" panose="020B0609020204030204" pitchFamily="49" charset="0"/>
              </a:rPr>
              <a:t>y_pred_lin</a:t>
            </a:r>
            <a:r>
              <a:rPr lang="en-US" sz="1600" b="0" dirty="0">
                <a:effectLst/>
                <a:latin typeface="Consolas" panose="020B0609020204030204" pitchFamily="49" charset="0"/>
              </a:rPr>
              <a:t>) </a:t>
            </a:r>
            <a:br>
              <a:rPr lang="en-US" sz="1600" b="0" dirty="0">
                <a:effectLst/>
                <a:latin typeface="Consolas" panose="020B0609020204030204" pitchFamily="49" charset="0"/>
              </a:rPr>
            </a:br>
            <a:r>
              <a:rPr lang="en-US" sz="1600" b="0" dirty="0">
                <a:effectLst/>
                <a:latin typeface="Consolas" panose="020B0609020204030204" pitchFamily="49" charset="0"/>
              </a:rPr>
              <a:t>            print("Decision Tree Regressor")</a:t>
            </a:r>
          </a:p>
          <a:p>
            <a:pPr marL="0" indent="0">
              <a:buNone/>
            </a:pPr>
            <a:r>
              <a:rPr lang="en-US" sz="1600" b="0" dirty="0">
                <a:effectLst/>
                <a:latin typeface="Consolas" panose="020B0609020204030204" pitchFamily="49" charset="0"/>
              </a:rPr>
              <a:t>            print(R2Score)</a:t>
            </a:r>
          </a:p>
          <a:p>
            <a:pPr marL="0" indent="0" algn="just">
              <a:lnSpc>
                <a:spcPct val="150000"/>
              </a:lnSpc>
              <a:buNone/>
            </a:pPr>
            <a:r>
              <a:rPr lang="en-US" sz="1800" b="1" dirty="0">
                <a:latin typeface="Times New Roman" panose="02020603050405020304" pitchFamily="18" charset="0"/>
                <a:cs typeface="Times New Roman" panose="02020603050405020304" pitchFamily="18" charset="0"/>
              </a:rPr>
              <a:t> </a:t>
            </a:r>
          </a:p>
          <a:p>
            <a:pPr marL="0" indent="0" algn="just">
              <a:lnSpc>
                <a:spcPct val="150000"/>
              </a:lnSpc>
              <a:buNone/>
            </a:pPr>
            <a:endParaRPr lang="en-US" sz="1800" b="1" dirty="0">
              <a:latin typeface="Times New Roman" panose="02020603050405020304" pitchFamily="18" charset="0"/>
              <a:cs typeface="Times New Roman" panose="02020603050405020304" pitchFamily="18" charset="0"/>
            </a:endParaRPr>
          </a:p>
          <a:p>
            <a:pPr marL="0" indent="0">
              <a:buNone/>
            </a:pPr>
            <a:r>
              <a:rPr lang="en-US" sz="1500" b="1" dirty="0">
                <a:latin typeface="Times New Roman" panose="02020603050405020304" pitchFamily="18" charset="0"/>
                <a:cs typeface="Times New Roman" panose="02020603050405020304" pitchFamily="18" charset="0"/>
              </a:rPr>
              <a:t>	      </a:t>
            </a:r>
            <a:r>
              <a:rPr lang="en-US" sz="1500" b="0" dirty="0">
                <a:effectLst/>
                <a:latin typeface="Consolas" panose="020B0609020204030204" pitchFamily="49" charset="0"/>
              </a:rPr>
              <a:t> </a:t>
            </a:r>
            <a:endParaRPr lang="en-US" sz="1800" b="1" i="0" dirty="0">
              <a:effectLst/>
              <a:latin typeface="Times New Roman" panose="02020603050405020304" pitchFamily="18" charset="0"/>
              <a:cs typeface="Times New Roman" panose="02020603050405020304" pitchFamily="18" charset="0"/>
            </a:endParaRPr>
          </a:p>
          <a:p>
            <a:endParaRPr lang="en-US" dirty="0"/>
          </a:p>
        </p:txBody>
      </p:sp>
      <p:sp>
        <p:nvSpPr>
          <p:cNvPr id="4" name="Slide Number Placeholder 3">
            <a:extLst>
              <a:ext uri="{FF2B5EF4-FFF2-40B4-BE49-F238E27FC236}">
                <a16:creationId xmlns:a16="http://schemas.microsoft.com/office/drawing/2014/main" id="{EEAB7C64-1F2A-A3CA-27A7-1DB1227638BF}"/>
              </a:ext>
            </a:extLst>
          </p:cNvPr>
          <p:cNvSpPr>
            <a:spLocks noGrp="1"/>
          </p:cNvSpPr>
          <p:nvPr>
            <p:ph type="sldNum" sz="quarter" idx="12"/>
          </p:nvPr>
        </p:nvSpPr>
        <p:spPr/>
        <p:txBody>
          <a:bodyPr/>
          <a:lstStyle/>
          <a:p>
            <a:fld id="{D57F8A76-A89D-47CF-B350-D59FF3784F6C}" type="slidenum">
              <a:rPr lang="en-IN" smtClean="0"/>
              <a:t>20</a:t>
            </a:fld>
            <a:endParaRPr lang="en-IN"/>
          </a:p>
        </p:txBody>
      </p:sp>
    </p:spTree>
    <p:extLst>
      <p:ext uri="{BB962C8B-B14F-4D97-AF65-F5344CB8AC3E}">
        <p14:creationId xmlns:p14="http://schemas.microsoft.com/office/powerpoint/2010/main" val="23331917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43D68E4-B018-D3F5-4E93-120C48B496C0}"/>
              </a:ext>
            </a:extLst>
          </p:cNvPr>
          <p:cNvSpPr>
            <a:spLocks noGrp="1"/>
          </p:cNvSpPr>
          <p:nvPr>
            <p:ph type="sldNum" sz="quarter" idx="12"/>
          </p:nvPr>
        </p:nvSpPr>
        <p:spPr/>
        <p:txBody>
          <a:bodyPr/>
          <a:lstStyle/>
          <a:p>
            <a:fld id="{D57F8A76-A89D-47CF-B350-D59FF3784F6C}" type="slidenum">
              <a:rPr lang="en-IN" smtClean="0"/>
              <a:t>21</a:t>
            </a:fld>
            <a:endParaRPr lang="en-IN"/>
          </a:p>
        </p:txBody>
      </p:sp>
      <p:sp>
        <p:nvSpPr>
          <p:cNvPr id="6" name="TextBox 5">
            <a:extLst>
              <a:ext uri="{FF2B5EF4-FFF2-40B4-BE49-F238E27FC236}">
                <a16:creationId xmlns:a16="http://schemas.microsoft.com/office/drawing/2014/main" id="{38041AF8-FE39-99EF-1A09-58204017625F}"/>
              </a:ext>
            </a:extLst>
          </p:cNvPr>
          <p:cNvSpPr txBox="1"/>
          <p:nvPr/>
        </p:nvSpPr>
        <p:spPr>
          <a:xfrm>
            <a:off x="734291" y="332348"/>
            <a:ext cx="10723418" cy="6577698"/>
          </a:xfrm>
          <a:prstGeom prst="rect">
            <a:avLst/>
          </a:prstGeom>
          <a:noFill/>
        </p:spPr>
        <p:txBody>
          <a:bodyPr wrap="square">
            <a:spAutoFit/>
          </a:bodyPr>
          <a:lstStyle/>
          <a:p>
            <a:pPr marL="0" marR="0" algn="just">
              <a:lnSpc>
                <a:spcPct val="150000"/>
              </a:lnSpc>
              <a:spcBef>
                <a:spcPts val="0"/>
              </a:spcBef>
              <a:spcAft>
                <a:spcPts val="800"/>
              </a:spcAft>
            </a:pPr>
            <a:r>
              <a:rPr lang="en-US" sz="1800" b="1" u="sng" kern="100" dirty="0">
                <a:effectLst/>
                <a:latin typeface="Times New Roman" panose="02020603050405020304" pitchFamily="18" charset="0"/>
                <a:ea typeface="Calibri" panose="020F0502020204030204" pitchFamily="34" charset="0"/>
                <a:cs typeface="Times New Roman" panose="02020603050405020304" pitchFamily="18" charset="0"/>
              </a:rPr>
              <a:t>K-NEAREST NEIGHBOR (KNN):</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50000"/>
              </a:lnSpc>
              <a:spcBef>
                <a:spcPts val="0"/>
              </a:spcBef>
              <a:spcAft>
                <a:spcPts val="0"/>
              </a:spcAft>
              <a:buFont typeface="Wingdings" panose="05000000000000000000" pitchFamily="2" charset="2"/>
              <a:buChar char=""/>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K-Nearest Neighbors (KNN) is a machine learning technique used for classification and regression tasks.</a:t>
            </a:r>
          </a:p>
          <a:p>
            <a:pPr marL="342900" marR="0" lvl="0" indent="-342900" algn="just">
              <a:lnSpc>
                <a:spcPct val="150000"/>
              </a:lnSpc>
              <a:spcBef>
                <a:spcPts val="0"/>
              </a:spcBef>
              <a:spcAft>
                <a:spcPts val="0"/>
              </a:spcAft>
              <a:buFont typeface="Wingdings" panose="05000000000000000000" pitchFamily="2" charset="2"/>
              <a:buChar char=""/>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It functions by locating the k average data points in the training set to a given input sample.</a:t>
            </a:r>
          </a:p>
          <a:p>
            <a:pPr marL="342900" marR="0" lvl="0" indent="-342900" algn="just">
              <a:lnSpc>
                <a:spcPct val="150000"/>
              </a:lnSpc>
              <a:spcBef>
                <a:spcPts val="0"/>
              </a:spcBef>
              <a:spcAft>
                <a:spcPts val="0"/>
              </a:spcAft>
              <a:buFont typeface="Wingdings" panose="05000000000000000000" pitchFamily="2" charset="2"/>
              <a:buChar char=""/>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The method predicts the class or value of the input based on the majority vote (for classification) or the average (for regression) of the neighbors.</a:t>
            </a:r>
          </a:p>
          <a:p>
            <a:pPr marL="342900" marR="0" lvl="0" indent="-342900" algn="just">
              <a:lnSpc>
                <a:spcPct val="150000"/>
              </a:lnSpc>
              <a:spcBef>
                <a:spcPts val="0"/>
              </a:spcBef>
              <a:spcAft>
                <a:spcPts val="0"/>
              </a:spcAft>
              <a:buFont typeface="Wingdings" panose="05000000000000000000" pitchFamily="2" charset="2"/>
              <a:buChar char=""/>
            </a:pPr>
            <a:endParaRPr lang="en-US" sz="18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150000"/>
              </a:lnSpc>
              <a:spcBef>
                <a:spcPts val="0"/>
              </a:spcBef>
              <a:spcAft>
                <a:spcPts val="800"/>
              </a:spcAft>
            </a:pPr>
            <a:r>
              <a:rPr lang="en-US" sz="1800" b="1" u="sng" kern="100" dirty="0">
                <a:effectLst/>
                <a:latin typeface="Times New Roman" panose="02020603050405020304" pitchFamily="18" charset="0"/>
                <a:ea typeface="Calibri" panose="020F0502020204030204" pitchFamily="34" charset="0"/>
                <a:cs typeface="Times New Roman" panose="02020603050405020304" pitchFamily="18" charset="0"/>
              </a:rPr>
              <a:t>STEPS: </a:t>
            </a:r>
            <a:endParaRPr lang="en-US" sz="18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gn="just">
              <a:lnSpc>
                <a:spcPct val="150000"/>
              </a:lnSpc>
              <a:spcBef>
                <a:spcPts val="0"/>
              </a:spcBef>
              <a:spcAft>
                <a:spcPts val="800"/>
              </a:spcAft>
              <a:buFont typeface="Wingdings" panose="05000000000000000000" pitchFamily="2" charset="2"/>
              <a:buChar char=""/>
              <a:tabLst>
                <a:tab pos="457200" algn="l"/>
              </a:tabLs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Choose the k-number of neighbors.</a:t>
            </a:r>
          </a:p>
          <a:p>
            <a:pPr marL="342900" marR="0" lvl="0" indent="-342900" algn="just">
              <a:lnSpc>
                <a:spcPct val="150000"/>
              </a:lnSpc>
              <a:spcBef>
                <a:spcPts val="0"/>
              </a:spcBef>
              <a:spcAft>
                <a:spcPts val="800"/>
              </a:spcAft>
              <a:buFont typeface="Wingdings" panose="05000000000000000000" pitchFamily="2" charset="2"/>
              <a:buChar char=""/>
              <a:tabLst>
                <a:tab pos="457200" algn="l"/>
              </a:tabLs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Find the neighbors Euclidian distances using k.</a:t>
            </a:r>
          </a:p>
          <a:p>
            <a:pPr marL="342900" marR="0" lvl="0" indent="-342900" algn="just">
              <a:lnSpc>
                <a:spcPct val="150000"/>
              </a:lnSpc>
              <a:spcBef>
                <a:spcPts val="0"/>
              </a:spcBef>
              <a:spcAft>
                <a:spcPts val="800"/>
              </a:spcAft>
              <a:buFont typeface="Wingdings" panose="05000000000000000000" pitchFamily="2" charset="2"/>
              <a:buChar char=""/>
              <a:tabLst>
                <a:tab pos="457200" algn="l"/>
              </a:tabLs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Determine the k nearest neighbors in accordance with the calculation.</a:t>
            </a:r>
          </a:p>
          <a:p>
            <a:pPr marL="342900" marR="0" lvl="0" indent="-342900" algn="just">
              <a:lnSpc>
                <a:spcPct val="150000"/>
              </a:lnSpc>
              <a:spcBef>
                <a:spcPts val="0"/>
              </a:spcBef>
              <a:spcAft>
                <a:spcPts val="800"/>
              </a:spcAft>
              <a:buFont typeface="Wingdings" panose="05000000000000000000" pitchFamily="2" charset="2"/>
              <a:buChar char=""/>
              <a:tabLst>
                <a:tab pos="457200" algn="l"/>
              </a:tabLs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Count the number of data points in each category among the k neighbors.</a:t>
            </a:r>
          </a:p>
          <a:p>
            <a:pPr marL="342900" marR="0" lvl="0" indent="-342900" algn="just">
              <a:lnSpc>
                <a:spcPct val="150000"/>
              </a:lnSpc>
              <a:spcBef>
                <a:spcPts val="0"/>
              </a:spcBef>
              <a:spcAft>
                <a:spcPts val="800"/>
              </a:spcAft>
              <a:buFont typeface="Wingdings" panose="05000000000000000000" pitchFamily="2" charset="2"/>
              <a:buChar char=""/>
              <a:tabLst>
                <a:tab pos="457200" algn="l"/>
              </a:tabLs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Stop the operation. </a:t>
            </a:r>
          </a:p>
          <a:p>
            <a:pPr marL="0" marR="0" algn="just">
              <a:lnSpc>
                <a:spcPct val="150000"/>
              </a:lnSpc>
              <a:spcBef>
                <a:spcPts val="0"/>
              </a:spcBef>
              <a:spcAft>
                <a:spcPts val="0"/>
              </a:spcAft>
              <a:tabLst>
                <a:tab pos="1733550" algn="l"/>
              </a:tabLs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pPr>
            <a:endParaRPr lang="en-US" sz="1800" b="0" i="0" dirty="0">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3439074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53F29798-D584-4792-9B62-3F5F5C36D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0F514E42-66F3-2B71-4901-FBFED2A18F3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defTabSz="914400">
              <a:spcAft>
                <a:spcPts val="600"/>
              </a:spcAft>
            </a:pPr>
            <a:fld id="{D57F8A76-A89D-47CF-B350-D59FF3784F6C}" type="slidenum">
              <a:rPr lang="en-US" smtClean="0"/>
              <a:pPr defTabSz="914400">
                <a:spcAft>
                  <a:spcPts val="600"/>
                </a:spcAft>
              </a:pPr>
              <a:t>22</a:t>
            </a:fld>
            <a:endParaRPr lang="en-US"/>
          </a:p>
        </p:txBody>
      </p:sp>
      <p:sp>
        <p:nvSpPr>
          <p:cNvPr id="8" name="TextBox 7">
            <a:extLst>
              <a:ext uri="{FF2B5EF4-FFF2-40B4-BE49-F238E27FC236}">
                <a16:creationId xmlns:a16="http://schemas.microsoft.com/office/drawing/2014/main" id="{681358AA-5AFF-33B0-9BD7-9DD265FDD2E8}"/>
              </a:ext>
            </a:extLst>
          </p:cNvPr>
          <p:cNvSpPr txBox="1"/>
          <p:nvPr/>
        </p:nvSpPr>
        <p:spPr>
          <a:xfrm>
            <a:off x="568036" y="568036"/>
            <a:ext cx="10958946" cy="4708981"/>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KNN Algorithm code:</a:t>
            </a:r>
            <a:r>
              <a:rPr lang="en-US" b="0" dirty="0">
                <a:solidFill>
                  <a:srgbClr val="D4D4D4"/>
                </a:solidFill>
                <a:effectLst/>
                <a:latin typeface="Consolas" panose="020B0609020204030204" pitchFamily="49" charset="0"/>
              </a:rPr>
              <a:t> </a:t>
            </a:r>
          </a:p>
          <a:p>
            <a:endParaRPr lang="en-US" dirty="0">
              <a:solidFill>
                <a:srgbClr val="D4D4D4"/>
              </a:solidFill>
              <a:latin typeface="Consolas" panose="020B0609020204030204" pitchFamily="49" charset="0"/>
            </a:endParaRPr>
          </a:p>
          <a:p>
            <a:endParaRPr lang="en-US" dirty="0">
              <a:solidFill>
                <a:srgbClr val="D4D4D4"/>
              </a:solidFill>
              <a:latin typeface="Consolas" panose="020B0609020204030204" pitchFamily="49" charset="0"/>
            </a:endParaRPr>
          </a:p>
          <a:p>
            <a:r>
              <a:rPr lang="en-US" b="0" dirty="0">
                <a:effectLst/>
                <a:latin typeface="Consolas" panose="020B0609020204030204" pitchFamily="49" charset="0"/>
              </a:rPr>
              <a:t>			</a:t>
            </a:r>
            <a:r>
              <a:rPr lang="en-US" sz="1600" b="0" dirty="0" err="1">
                <a:effectLst/>
                <a:latin typeface="Consolas" panose="020B0609020204030204" pitchFamily="49" charset="0"/>
              </a:rPr>
              <a:t>regressor_LR</a:t>
            </a:r>
            <a:r>
              <a:rPr lang="en-US" sz="1600" b="0" dirty="0">
                <a:effectLst/>
                <a:latin typeface="Consolas" panose="020B0609020204030204" pitchFamily="49" charset="0"/>
              </a:rPr>
              <a:t> = KNeighborsRegressor()</a:t>
            </a:r>
          </a:p>
          <a:p>
            <a:r>
              <a:rPr lang="en-US" sz="1600" b="0" dirty="0">
                <a:effectLst/>
                <a:latin typeface="Consolas" panose="020B0609020204030204" pitchFamily="49" charset="0"/>
              </a:rPr>
              <a:t>            regressor_LR.fit(X_train, y_train)</a:t>
            </a:r>
          </a:p>
          <a:p>
            <a:r>
              <a:rPr lang="en-US" sz="1600" b="0" dirty="0">
                <a:effectLst/>
                <a:latin typeface="Consolas" panose="020B0609020204030204" pitchFamily="49" charset="0"/>
              </a:rPr>
              <a:t>            from sklearn.metrics import mean_squared_error, r2_score</a:t>
            </a:r>
          </a:p>
          <a:p>
            <a:br>
              <a:rPr lang="en-US" sz="1600" b="0" dirty="0">
                <a:effectLst/>
                <a:latin typeface="Consolas" panose="020B0609020204030204" pitchFamily="49" charset="0"/>
              </a:rPr>
            </a:br>
            <a:r>
              <a:rPr lang="en-US" sz="1600" b="0" dirty="0">
                <a:effectLst/>
                <a:latin typeface="Consolas" panose="020B0609020204030204" pitchFamily="49" charset="0"/>
              </a:rPr>
              <a:t>            y_pred_lin = regressor_LR.predict(X_test)</a:t>
            </a:r>
          </a:p>
          <a:p>
            <a:r>
              <a:rPr lang="en-US" sz="1600" b="0" dirty="0">
                <a:effectLst/>
                <a:latin typeface="Consolas" panose="020B0609020204030204" pitchFamily="49" charset="0"/>
              </a:rPr>
              <a:t>            accuracyscore = mean_squared_error(y_test, y_pred_lin)</a:t>
            </a:r>
          </a:p>
          <a:p>
            <a:r>
              <a:rPr lang="en-US" sz="1600" b="0" dirty="0">
                <a:effectLst/>
                <a:latin typeface="Consolas" panose="020B0609020204030204" pitchFamily="49" charset="0"/>
              </a:rPr>
              <a:t>            R2Score = r2_score(y_test, y_pred_lin)</a:t>
            </a:r>
          </a:p>
          <a:p>
            <a:br>
              <a:rPr lang="en-US" sz="1600" b="0" dirty="0">
                <a:effectLst/>
                <a:latin typeface="Consolas" panose="020B0609020204030204" pitchFamily="49" charset="0"/>
              </a:rPr>
            </a:br>
            <a:r>
              <a:rPr lang="en-US" sz="1600" b="0" dirty="0">
                <a:effectLst/>
                <a:latin typeface="Consolas" panose="020B0609020204030204" pitchFamily="49" charset="0"/>
              </a:rPr>
              <a:t>            print("KNeighbors Regressor")</a:t>
            </a:r>
          </a:p>
          <a:p>
            <a:r>
              <a:rPr lang="en-US" sz="1600" b="0" dirty="0">
                <a:effectLst/>
                <a:latin typeface="Consolas" panose="020B0609020204030204" pitchFamily="49" charset="0"/>
              </a:rPr>
              <a:t>            print(R2Score)</a:t>
            </a:r>
          </a:p>
          <a:p>
            <a:br>
              <a:rPr lang="en-US" sz="1600" b="0" dirty="0">
                <a:effectLst/>
                <a:latin typeface="Consolas" panose="020B0609020204030204" pitchFamily="49" charset="0"/>
              </a:rPr>
            </a:br>
            <a:r>
              <a:rPr lang="en-US" sz="1600" b="0" dirty="0">
                <a:effectLst/>
                <a:latin typeface="Consolas" panose="020B0609020204030204" pitchFamily="49" charset="0"/>
              </a:rPr>
              <a:t>            return render_template('model_performance.html', j='KNeighborsRegressor’,          			 acc=R2Score, model=model_no,</a:t>
            </a:r>
          </a:p>
          <a:p>
            <a:r>
              <a:rPr lang="en-US" sz="1600" b="0" dirty="0">
                <a:effectLst/>
                <a:latin typeface="Consolas" panose="020B0609020204030204" pitchFamily="49" charset="0"/>
              </a:rPr>
              <a:t>             			                   score=accuracyscore, msg='</a:t>
            </a:r>
            <a:r>
              <a:rPr lang="en-US" sz="1600" b="0" dirty="0" err="1">
                <a:effectLst/>
                <a:latin typeface="Consolas" panose="020B0609020204030204" pitchFamily="49" charset="0"/>
              </a:rPr>
              <a:t>suc</a:t>
            </a:r>
            <a:r>
              <a:rPr lang="en-US" sz="1600" b="0" dirty="0">
                <a:effectLst/>
                <a:latin typeface="Consolas" panose="020B0609020204030204" pitchFamily="49" charset="0"/>
              </a:rPr>
              <a:t>'</a:t>
            </a:r>
            <a:r>
              <a:rPr lang="en-US" b="0" dirty="0">
                <a:effectLst/>
                <a:latin typeface="Consolas" panose="020B0609020204030204" pitchFamily="49" charset="0"/>
              </a:rPr>
              <a:t>)</a:t>
            </a:r>
          </a:p>
          <a:p>
            <a:endParaRPr lang="en-US" dirty="0"/>
          </a:p>
        </p:txBody>
      </p:sp>
    </p:spTree>
    <p:extLst>
      <p:ext uri="{BB962C8B-B14F-4D97-AF65-F5344CB8AC3E}">
        <p14:creationId xmlns:p14="http://schemas.microsoft.com/office/powerpoint/2010/main" val="21077652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40DAB-0D9D-DE13-AE9B-9667616F201D}"/>
              </a:ext>
            </a:extLst>
          </p:cNvPr>
          <p:cNvSpPr>
            <a:spLocks noGrp="1"/>
          </p:cNvSpPr>
          <p:nvPr>
            <p:ph type="title"/>
          </p:nvPr>
        </p:nvSpPr>
        <p:spPr>
          <a:xfrm>
            <a:off x="832281" y="222483"/>
            <a:ext cx="10515600" cy="1024426"/>
          </a:xfrm>
        </p:spPr>
        <p:txBody>
          <a:bodyPr>
            <a:normAutofit/>
          </a:bodyPr>
          <a:lstStyle/>
          <a:p>
            <a:r>
              <a:rPr lang="en-US" sz="1800" b="1" u="sng" dirty="0">
                <a:latin typeface="Times New Roman" panose="02020603050405020304" pitchFamily="18" charset="0"/>
                <a:cs typeface="Times New Roman" panose="02020603050405020304" pitchFamily="18" charset="0"/>
              </a:rPr>
              <a:t>SAMPLE CODE</a:t>
            </a:r>
            <a:br>
              <a:rPr lang="en-US" sz="900" b="0" dirty="0">
                <a:solidFill>
                  <a:srgbClr val="D4D4D4"/>
                </a:solidFill>
                <a:effectLst/>
                <a:latin typeface="Consolas" panose="020B0609020204030204" pitchFamily="49" charset="0"/>
              </a:rPr>
            </a:br>
            <a:br>
              <a:rPr lang="en-US" sz="900" b="0" dirty="0">
                <a:solidFill>
                  <a:srgbClr val="D4D4D4"/>
                </a:solidFill>
                <a:effectLst/>
                <a:latin typeface="Consolas" panose="020B0609020204030204" pitchFamily="49" charset="0"/>
              </a:rPr>
            </a:br>
            <a:endParaRPr lang="en-IN" sz="1800" b="1" u="sng"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CFBCAB3D-E1F5-C891-9E9A-50C9E48D363A}"/>
              </a:ext>
            </a:extLst>
          </p:cNvPr>
          <p:cNvSpPr>
            <a:spLocks noGrp="1"/>
          </p:cNvSpPr>
          <p:nvPr>
            <p:ph type="sldNum" sz="quarter" idx="12"/>
          </p:nvPr>
        </p:nvSpPr>
        <p:spPr/>
        <p:txBody>
          <a:bodyPr/>
          <a:lstStyle/>
          <a:p>
            <a:fld id="{D57F8A76-A89D-47CF-B350-D59FF3784F6C}" type="slidenum">
              <a:rPr lang="en-IN" smtClean="0"/>
              <a:t>23</a:t>
            </a:fld>
            <a:endParaRPr lang="en-IN"/>
          </a:p>
        </p:txBody>
      </p:sp>
      <p:sp>
        <p:nvSpPr>
          <p:cNvPr id="5" name="Rectangle 4">
            <a:extLst>
              <a:ext uri="{FF2B5EF4-FFF2-40B4-BE49-F238E27FC236}">
                <a16:creationId xmlns:a16="http://schemas.microsoft.com/office/drawing/2014/main" id="{57E0E284-37A3-C3B1-1560-DEE46A8236A2}"/>
              </a:ext>
            </a:extLst>
          </p:cNvPr>
          <p:cNvSpPr/>
          <p:nvPr/>
        </p:nvSpPr>
        <p:spPr>
          <a:xfrm>
            <a:off x="1" y="0"/>
            <a:ext cx="12192000" cy="685799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TextBox 8">
            <a:extLst>
              <a:ext uri="{FF2B5EF4-FFF2-40B4-BE49-F238E27FC236}">
                <a16:creationId xmlns:a16="http://schemas.microsoft.com/office/drawing/2014/main" id="{973F7A24-3CBA-2594-CC08-CAAF27B9623E}"/>
              </a:ext>
            </a:extLst>
          </p:cNvPr>
          <p:cNvSpPr txBox="1"/>
          <p:nvPr/>
        </p:nvSpPr>
        <p:spPr>
          <a:xfrm>
            <a:off x="845132" y="983673"/>
            <a:ext cx="11305309" cy="5509200"/>
          </a:xfrm>
          <a:prstGeom prst="rect">
            <a:avLst/>
          </a:prstGeom>
          <a:noFill/>
        </p:spPr>
        <p:txBody>
          <a:bodyPr wrap="square" rtlCol="0">
            <a:spAutoFit/>
          </a:bodyPr>
          <a:lstStyle/>
          <a:p>
            <a:r>
              <a:rPr lang="en-US" sz="1600" dirty="0"/>
              <a:t>import pandas as pd</a:t>
            </a:r>
          </a:p>
          <a:p>
            <a:r>
              <a:rPr lang="en-US" sz="1600" dirty="0"/>
              <a:t>from flask import Flask, </a:t>
            </a:r>
            <a:r>
              <a:rPr lang="en-US" sz="1600" dirty="0" err="1"/>
              <a:t>render_template</a:t>
            </a:r>
            <a:r>
              <a:rPr lang="en-US" sz="1600" dirty="0"/>
              <a:t>, request, </a:t>
            </a:r>
            <a:r>
              <a:rPr lang="en-US" sz="1600" dirty="0" err="1"/>
              <a:t>url_for</a:t>
            </a:r>
            <a:r>
              <a:rPr lang="en-US" sz="1600" dirty="0"/>
              <a:t>, flash, redirect, session</a:t>
            </a:r>
          </a:p>
          <a:p>
            <a:r>
              <a:rPr lang="en-US" sz="1600" dirty="0"/>
              <a:t>from </a:t>
            </a:r>
            <a:r>
              <a:rPr lang="en-US" sz="1600" dirty="0" err="1"/>
              <a:t>sklearn.metrics</a:t>
            </a:r>
            <a:r>
              <a:rPr lang="en-US" sz="1600" dirty="0"/>
              <a:t> import r2_score</a:t>
            </a:r>
          </a:p>
          <a:p>
            <a:r>
              <a:rPr lang="en-US" sz="1600" dirty="0"/>
              <a:t>import </a:t>
            </a:r>
            <a:r>
              <a:rPr lang="en-US" sz="1600" dirty="0" err="1"/>
              <a:t>matplotlib.pyplot</a:t>
            </a:r>
            <a:r>
              <a:rPr lang="en-US" sz="1600" dirty="0"/>
              <a:t> as </a:t>
            </a:r>
            <a:r>
              <a:rPr lang="en-US" sz="1600" dirty="0" err="1"/>
              <a:t>plt</a:t>
            </a:r>
            <a:endParaRPr lang="en-US" sz="1600" dirty="0"/>
          </a:p>
          <a:p>
            <a:r>
              <a:rPr lang="en-US" sz="1600" dirty="0"/>
              <a:t>import </a:t>
            </a:r>
            <a:r>
              <a:rPr lang="en-US" sz="1600" dirty="0" err="1"/>
              <a:t>numpy</a:t>
            </a:r>
            <a:r>
              <a:rPr lang="en-US" sz="1600" dirty="0"/>
              <a:t> as np</a:t>
            </a:r>
          </a:p>
          <a:p>
            <a:r>
              <a:rPr lang="en-US" sz="1600" dirty="0"/>
              <a:t>import </a:t>
            </a:r>
            <a:r>
              <a:rPr lang="en-US" sz="1600" dirty="0" err="1"/>
              <a:t>pymysql</a:t>
            </a:r>
            <a:endParaRPr lang="en-US" sz="1600" dirty="0"/>
          </a:p>
          <a:p>
            <a:endParaRPr lang="en-US" sz="1600" dirty="0"/>
          </a:p>
          <a:p>
            <a:r>
              <a:rPr lang="en-US" sz="1600" dirty="0"/>
              <a:t>webapp = Flask(__name__)</a:t>
            </a:r>
          </a:p>
          <a:p>
            <a:r>
              <a:rPr lang="en-US" sz="1600" dirty="0" err="1"/>
              <a:t>db</a:t>
            </a:r>
            <a:r>
              <a:rPr lang="en-US" sz="1600" dirty="0"/>
              <a:t> = </a:t>
            </a:r>
            <a:r>
              <a:rPr lang="en-US" sz="1600" dirty="0" err="1"/>
              <a:t>pymysql.connect</a:t>
            </a:r>
            <a:r>
              <a:rPr lang="en-US" sz="1600" dirty="0"/>
              <a:t>(host='localhost', user='root', password='', </a:t>
            </a:r>
            <a:r>
              <a:rPr lang="en-US" sz="1600" dirty="0" err="1"/>
              <a:t>db</a:t>
            </a:r>
            <a:r>
              <a:rPr lang="en-US" sz="1600" dirty="0"/>
              <a:t>='</a:t>
            </a:r>
            <a:r>
              <a:rPr lang="en-US" sz="1600" dirty="0" err="1"/>
              <a:t>house_price_prediction</a:t>
            </a:r>
            <a:r>
              <a:rPr lang="en-US" sz="1600" dirty="0"/>
              <a:t>')</a:t>
            </a:r>
          </a:p>
          <a:p>
            <a:r>
              <a:rPr lang="en-US" sz="1600" dirty="0"/>
              <a:t>cursor = </a:t>
            </a:r>
            <a:r>
              <a:rPr lang="en-US" sz="1600" dirty="0" err="1"/>
              <a:t>db.cursor</a:t>
            </a:r>
            <a:r>
              <a:rPr lang="en-US" sz="1600" dirty="0"/>
              <a:t>()</a:t>
            </a:r>
          </a:p>
          <a:p>
            <a:r>
              <a:rPr lang="en-US" sz="1600" dirty="0" err="1"/>
              <a:t>webapp.config</a:t>
            </a:r>
            <a:r>
              <a:rPr lang="en-US" sz="1600" dirty="0"/>
              <a:t>['UPLOAD_FOLDER'] = </a:t>
            </a:r>
            <a:r>
              <a:rPr lang="en-US" sz="1600" dirty="0" err="1"/>
              <a:t>r"dataset</a:t>
            </a:r>
            <a:r>
              <a:rPr lang="en-US" sz="1600" dirty="0"/>
              <a:t>"</a:t>
            </a:r>
          </a:p>
          <a:p>
            <a:endParaRPr lang="en-US" sz="1600" dirty="0"/>
          </a:p>
          <a:p>
            <a:r>
              <a:rPr lang="en-US" sz="1600" dirty="0"/>
              <a:t>@webapp.route("/")</a:t>
            </a:r>
          </a:p>
          <a:p>
            <a:r>
              <a:rPr lang="en-US" sz="1600" dirty="0"/>
              <a:t>def main():</a:t>
            </a:r>
          </a:p>
          <a:p>
            <a:r>
              <a:rPr lang="en-US" sz="1600" dirty="0"/>
              <a:t>    return </a:t>
            </a:r>
            <a:r>
              <a:rPr lang="en-US" sz="1600" dirty="0" err="1"/>
              <a:t>render_template</a:t>
            </a:r>
            <a:r>
              <a:rPr lang="en-US" sz="1600" dirty="0"/>
              <a:t>("home.html")</a:t>
            </a:r>
          </a:p>
          <a:p>
            <a:endParaRPr lang="en-US" sz="1600" dirty="0"/>
          </a:p>
          <a:p>
            <a:r>
              <a:rPr lang="en-US" sz="1600" dirty="0"/>
              <a:t>@webapp.route("/reg", methods=['POST', 'GET'])</a:t>
            </a:r>
          </a:p>
          <a:p>
            <a:r>
              <a:rPr lang="en-US" sz="1600" dirty="0"/>
              <a:t>def reg():</a:t>
            </a:r>
          </a:p>
          <a:p>
            <a:r>
              <a:rPr lang="en-US" sz="1600" dirty="0"/>
              <a:t>    if </a:t>
            </a:r>
            <a:r>
              <a:rPr lang="en-US" sz="1600" dirty="0" err="1"/>
              <a:t>request.method</a:t>
            </a:r>
            <a:r>
              <a:rPr lang="en-US" sz="1600" dirty="0"/>
              <a:t> == 'POST':</a:t>
            </a:r>
          </a:p>
          <a:p>
            <a:r>
              <a:rPr lang="en-US" sz="1600" dirty="0"/>
              <a:t>        # Registration code</a:t>
            </a:r>
          </a:p>
          <a:p>
            <a:r>
              <a:rPr lang="en-US" sz="1600" dirty="0"/>
              <a:t>        return </a:t>
            </a:r>
            <a:r>
              <a:rPr lang="en-US" sz="1600" dirty="0" err="1"/>
              <a:t>render_template</a:t>
            </a:r>
            <a:r>
              <a:rPr lang="en-US" sz="1600" dirty="0"/>
              <a:t>("reg.html", message="register")</a:t>
            </a:r>
          </a:p>
          <a:p>
            <a:r>
              <a:rPr lang="en-US" sz="1600" dirty="0"/>
              <a:t>    return </a:t>
            </a:r>
            <a:r>
              <a:rPr lang="en-US" sz="1600" dirty="0" err="1"/>
              <a:t>render_template</a:t>
            </a:r>
            <a:r>
              <a:rPr lang="en-US" sz="1600" dirty="0"/>
              <a:t>("reg.html")</a:t>
            </a:r>
          </a:p>
        </p:txBody>
      </p:sp>
    </p:spTree>
    <p:extLst>
      <p:ext uri="{BB962C8B-B14F-4D97-AF65-F5344CB8AC3E}">
        <p14:creationId xmlns:p14="http://schemas.microsoft.com/office/powerpoint/2010/main" val="212998254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D132221-9A29-ACBF-BB88-E55B76860B55}"/>
              </a:ext>
            </a:extLst>
          </p:cNvPr>
          <p:cNvSpPr>
            <a:spLocks noGrp="1"/>
          </p:cNvSpPr>
          <p:nvPr>
            <p:ph type="sldNum" sz="quarter" idx="12"/>
          </p:nvPr>
        </p:nvSpPr>
        <p:spPr/>
        <p:txBody>
          <a:bodyPr/>
          <a:lstStyle/>
          <a:p>
            <a:fld id="{D57F8A76-A89D-47CF-B350-D59FF3784F6C}" type="slidenum">
              <a:rPr lang="en-IN" smtClean="0"/>
              <a:t>24</a:t>
            </a:fld>
            <a:endParaRPr lang="en-IN"/>
          </a:p>
        </p:txBody>
      </p:sp>
      <p:sp>
        <p:nvSpPr>
          <p:cNvPr id="5" name="TextBox 4">
            <a:extLst>
              <a:ext uri="{FF2B5EF4-FFF2-40B4-BE49-F238E27FC236}">
                <a16:creationId xmlns:a16="http://schemas.microsoft.com/office/drawing/2014/main" id="{D6534B7D-71A8-57D3-526C-DB4648EC1F15}"/>
              </a:ext>
            </a:extLst>
          </p:cNvPr>
          <p:cNvSpPr txBox="1"/>
          <p:nvPr/>
        </p:nvSpPr>
        <p:spPr>
          <a:xfrm>
            <a:off x="678875" y="354707"/>
            <a:ext cx="10972800" cy="6001643"/>
          </a:xfrm>
          <a:prstGeom prst="rect">
            <a:avLst/>
          </a:prstGeom>
          <a:noFill/>
        </p:spPr>
        <p:txBody>
          <a:bodyPr wrap="square">
            <a:spAutoFit/>
          </a:bodyPr>
          <a:lstStyle/>
          <a:p>
            <a:r>
              <a:rPr lang="en-US" sz="1600" dirty="0"/>
              <a:t>@webapp.route("/login", methods=['POST', 'GET'])</a:t>
            </a:r>
          </a:p>
          <a:p>
            <a:r>
              <a:rPr lang="en-US" sz="1600" dirty="0"/>
              <a:t>def login():</a:t>
            </a:r>
          </a:p>
          <a:p>
            <a:r>
              <a:rPr lang="en-US" sz="1600" dirty="0"/>
              <a:t>    if </a:t>
            </a:r>
            <a:r>
              <a:rPr lang="en-US" sz="1600" dirty="0" err="1"/>
              <a:t>request.method</a:t>
            </a:r>
            <a:r>
              <a:rPr lang="en-US" sz="1600" dirty="0"/>
              <a:t> == 'POST':</a:t>
            </a:r>
          </a:p>
          <a:p>
            <a:r>
              <a:rPr lang="en-US" sz="1600" dirty="0"/>
              <a:t>        # Login code</a:t>
            </a:r>
          </a:p>
          <a:p>
            <a:r>
              <a:rPr lang="en-US" sz="1600" dirty="0"/>
              <a:t>return </a:t>
            </a:r>
            <a:r>
              <a:rPr lang="en-US" sz="1600" dirty="0" err="1"/>
              <a:t>render_template</a:t>
            </a:r>
            <a:r>
              <a:rPr lang="en-US" sz="1600" dirty="0"/>
              <a:t>('login.html')</a:t>
            </a:r>
          </a:p>
          <a:p>
            <a:endParaRPr lang="en-US" sz="1600" dirty="0"/>
          </a:p>
          <a:p>
            <a:r>
              <a:rPr lang="en-US" sz="1600" dirty="0"/>
              <a:t>@webapp.route("/upload", methods=['POST', 'GET'])</a:t>
            </a:r>
          </a:p>
          <a:p>
            <a:r>
              <a:rPr lang="en-US" sz="1600" dirty="0"/>
              <a:t>def upload():</a:t>
            </a:r>
          </a:p>
          <a:p>
            <a:r>
              <a:rPr lang="en-US" sz="1600" dirty="0"/>
              <a:t>    if </a:t>
            </a:r>
            <a:r>
              <a:rPr lang="en-US" sz="1600" dirty="0" err="1"/>
              <a:t>request.method</a:t>
            </a:r>
            <a:r>
              <a:rPr lang="en-US" sz="1600" dirty="0"/>
              <a:t> == 'POST':</a:t>
            </a:r>
          </a:p>
          <a:p>
            <a:r>
              <a:rPr lang="en-US" sz="1600" dirty="0"/>
              <a:t>        # File upload code</a:t>
            </a:r>
          </a:p>
          <a:p>
            <a:r>
              <a:rPr lang="en-US" sz="1600" dirty="0"/>
              <a:t>    return </a:t>
            </a:r>
            <a:r>
              <a:rPr lang="en-US" sz="1600" dirty="0" err="1"/>
              <a:t>render_template</a:t>
            </a:r>
            <a:r>
              <a:rPr lang="en-US" sz="1600" dirty="0"/>
              <a:t>("uploaddataset.html")</a:t>
            </a:r>
          </a:p>
          <a:p>
            <a:endParaRPr lang="en-US" sz="1600" dirty="0"/>
          </a:p>
          <a:p>
            <a:r>
              <a:rPr lang="en-US" sz="1600" dirty="0"/>
              <a:t>@webapp.route("/View")</a:t>
            </a:r>
          </a:p>
          <a:p>
            <a:r>
              <a:rPr lang="en-US" sz="1600" dirty="0"/>
              <a:t>def View():</a:t>
            </a:r>
          </a:p>
          <a:p>
            <a:r>
              <a:rPr lang="en-US" sz="1600" dirty="0"/>
              <a:t>    # View code</a:t>
            </a:r>
          </a:p>
          <a:p>
            <a:r>
              <a:rPr lang="en-US" sz="1600" dirty="0"/>
              <a:t>    return </a:t>
            </a:r>
            <a:r>
              <a:rPr lang="en-US" sz="1600" dirty="0" err="1"/>
              <a:t>render_template</a:t>
            </a:r>
            <a:r>
              <a:rPr lang="en-US" sz="1600" dirty="0"/>
              <a:t>("View.html")</a:t>
            </a:r>
          </a:p>
          <a:p>
            <a:endParaRPr lang="en-US" sz="1600" dirty="0"/>
          </a:p>
          <a:p>
            <a:r>
              <a:rPr lang="en-US" sz="1600" dirty="0"/>
              <a:t>@webapp.route('/split', methods=['POST', 'GET'])</a:t>
            </a:r>
          </a:p>
          <a:p>
            <a:r>
              <a:rPr lang="en-US" sz="1600" dirty="0"/>
              <a:t>def split():</a:t>
            </a:r>
          </a:p>
          <a:p>
            <a:r>
              <a:rPr lang="en-US" sz="1600" dirty="0"/>
              <a:t>    if </a:t>
            </a:r>
            <a:r>
              <a:rPr lang="en-US" sz="1600" dirty="0" err="1"/>
              <a:t>request.method</a:t>
            </a:r>
            <a:r>
              <a:rPr lang="en-US" sz="1600" dirty="0"/>
              <a:t> == "POST":</a:t>
            </a:r>
          </a:p>
          <a:p>
            <a:r>
              <a:rPr lang="en-US" sz="1600" dirty="0"/>
              <a:t>        # Dataset splitting code</a:t>
            </a:r>
          </a:p>
          <a:p>
            <a:r>
              <a:rPr lang="en-US" sz="1600" dirty="0"/>
              <a:t>        return redirect(</a:t>
            </a:r>
            <a:r>
              <a:rPr lang="en-US" sz="1600" dirty="0" err="1"/>
              <a:t>url_for</a:t>
            </a:r>
            <a:r>
              <a:rPr lang="en-US" sz="1600" dirty="0"/>
              <a:t>('</a:t>
            </a:r>
            <a:r>
              <a:rPr lang="en-US" sz="1600" dirty="0" err="1"/>
              <a:t>model_performance</a:t>
            </a:r>
            <a:r>
              <a:rPr lang="en-US" sz="1600" dirty="0"/>
              <a:t>'))</a:t>
            </a:r>
          </a:p>
          <a:p>
            <a:r>
              <a:rPr lang="en-US" sz="1600" dirty="0"/>
              <a:t>    return </a:t>
            </a:r>
            <a:r>
              <a:rPr lang="en-US" sz="1600" dirty="0" err="1"/>
              <a:t>render_template</a:t>
            </a:r>
            <a:r>
              <a:rPr lang="en-US" sz="1600" dirty="0"/>
              <a:t>('split_dataset.html')</a:t>
            </a:r>
          </a:p>
          <a:p>
            <a:endParaRPr lang="en-US" sz="1600" dirty="0"/>
          </a:p>
        </p:txBody>
      </p:sp>
    </p:spTree>
    <p:extLst>
      <p:ext uri="{BB962C8B-B14F-4D97-AF65-F5344CB8AC3E}">
        <p14:creationId xmlns:p14="http://schemas.microsoft.com/office/powerpoint/2010/main" val="287022815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D7E161F-E3A1-E0C7-CE58-DCC9AD97F0FF}"/>
              </a:ext>
            </a:extLst>
          </p:cNvPr>
          <p:cNvSpPr>
            <a:spLocks noGrp="1"/>
          </p:cNvSpPr>
          <p:nvPr>
            <p:ph type="sldNum" sz="quarter" idx="12"/>
          </p:nvPr>
        </p:nvSpPr>
        <p:spPr/>
        <p:txBody>
          <a:bodyPr/>
          <a:lstStyle/>
          <a:p>
            <a:fld id="{D57F8A76-A89D-47CF-B350-D59FF3784F6C}" type="slidenum">
              <a:rPr lang="en-IN" smtClean="0"/>
              <a:t>25</a:t>
            </a:fld>
            <a:endParaRPr lang="en-IN"/>
          </a:p>
        </p:txBody>
      </p:sp>
      <p:sp>
        <p:nvSpPr>
          <p:cNvPr id="5" name="Rectangle 4">
            <a:extLst>
              <a:ext uri="{FF2B5EF4-FFF2-40B4-BE49-F238E27FC236}">
                <a16:creationId xmlns:a16="http://schemas.microsoft.com/office/drawing/2014/main" id="{674AAEF7-A6CF-960A-AAD2-FD5AC7ADE245}"/>
              </a:ext>
            </a:extLst>
          </p:cNvPr>
          <p:cNvSpPr/>
          <p:nvPr/>
        </p:nvSpPr>
        <p:spPr>
          <a:xfrm>
            <a:off x="0" y="0"/>
            <a:ext cx="12191999" cy="6858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A43DC05C-FAE9-61E6-8D79-F4DEC44AEC2F}"/>
              </a:ext>
            </a:extLst>
          </p:cNvPr>
          <p:cNvSpPr txBox="1"/>
          <p:nvPr/>
        </p:nvSpPr>
        <p:spPr>
          <a:xfrm>
            <a:off x="180109" y="415636"/>
            <a:ext cx="11817927" cy="5509200"/>
          </a:xfrm>
          <a:prstGeom prst="rect">
            <a:avLst/>
          </a:prstGeom>
          <a:noFill/>
        </p:spPr>
        <p:txBody>
          <a:bodyPr wrap="square" rtlCol="0">
            <a:spAutoFit/>
          </a:bodyPr>
          <a:lstStyle/>
          <a:p>
            <a:r>
              <a:rPr lang="en-US" sz="1600" dirty="0"/>
              <a:t>@webapp.route("/model_performance", methods=['POST', 'GET'])</a:t>
            </a:r>
          </a:p>
          <a:p>
            <a:r>
              <a:rPr lang="en-US" sz="1600" dirty="0"/>
              <a:t>def </a:t>
            </a:r>
            <a:r>
              <a:rPr lang="en-US" sz="1600" dirty="0" err="1"/>
              <a:t>model_performance</a:t>
            </a:r>
            <a:r>
              <a:rPr lang="en-US" sz="1600" dirty="0"/>
              <a:t>():</a:t>
            </a:r>
          </a:p>
          <a:p>
            <a:r>
              <a:rPr lang="en-US" sz="1600" dirty="0"/>
              <a:t>    if </a:t>
            </a:r>
            <a:r>
              <a:rPr lang="en-US" sz="1600" dirty="0" err="1"/>
              <a:t>request.method</a:t>
            </a:r>
            <a:r>
              <a:rPr lang="en-US" sz="1600" dirty="0"/>
              <a:t> == "POST":</a:t>
            </a:r>
          </a:p>
          <a:p>
            <a:r>
              <a:rPr lang="en-US" sz="1600" dirty="0"/>
              <a:t>        </a:t>
            </a:r>
            <a:r>
              <a:rPr lang="en-US" sz="1600" dirty="0" err="1"/>
              <a:t>model_no</a:t>
            </a:r>
            <a:r>
              <a:rPr lang="en-US" sz="1600" dirty="0"/>
              <a:t> = int(</a:t>
            </a:r>
            <a:r>
              <a:rPr lang="en-US" sz="1600" dirty="0" err="1"/>
              <a:t>request.form</a:t>
            </a:r>
            <a:r>
              <a:rPr lang="en-US" sz="1600" dirty="0"/>
              <a:t>['algo'])</a:t>
            </a:r>
          </a:p>
          <a:p>
            <a:r>
              <a:rPr lang="en-US" sz="1600" dirty="0"/>
              <a:t>        if </a:t>
            </a:r>
            <a:r>
              <a:rPr lang="en-US" sz="1600" dirty="0" err="1"/>
              <a:t>model_no</a:t>
            </a:r>
            <a:r>
              <a:rPr lang="en-US" sz="1600" dirty="0"/>
              <a:t> == 0:</a:t>
            </a:r>
          </a:p>
          <a:p>
            <a:r>
              <a:rPr lang="en-US" sz="1600" dirty="0"/>
              <a:t>            print("You have not selected any model")</a:t>
            </a:r>
          </a:p>
          <a:p>
            <a:r>
              <a:rPr lang="en-US" sz="1600" dirty="0"/>
              <a:t>        </a:t>
            </a:r>
            <a:r>
              <a:rPr lang="en-US" sz="1600" dirty="0" err="1"/>
              <a:t>elif</a:t>
            </a:r>
            <a:r>
              <a:rPr lang="en-US" sz="1600" dirty="0"/>
              <a:t> </a:t>
            </a:r>
            <a:r>
              <a:rPr lang="en-US" sz="1600" dirty="0" err="1"/>
              <a:t>model_no</a:t>
            </a:r>
            <a:r>
              <a:rPr lang="en-US" sz="1600" dirty="0"/>
              <a:t> == 1:</a:t>
            </a:r>
          </a:p>
          <a:p>
            <a:r>
              <a:rPr lang="en-US" sz="1600" dirty="0"/>
              <a:t>            # Linear Regression code</a:t>
            </a:r>
          </a:p>
          <a:p>
            <a:r>
              <a:rPr lang="en-US" sz="1600" dirty="0"/>
              <a:t>	score=</a:t>
            </a:r>
            <a:r>
              <a:rPr lang="en-US" sz="1600" dirty="0" err="1"/>
              <a:t>accuracyscore</a:t>
            </a:r>
            <a:r>
              <a:rPr lang="en-US" sz="1600" dirty="0"/>
              <a:t>, msg='success')</a:t>
            </a:r>
          </a:p>
          <a:p>
            <a:r>
              <a:rPr lang="en-US" sz="1600" dirty="0"/>
              <a:t>        </a:t>
            </a:r>
            <a:r>
              <a:rPr lang="en-US" sz="1600" dirty="0" err="1"/>
              <a:t>elif</a:t>
            </a:r>
            <a:r>
              <a:rPr lang="en-US" sz="1600" dirty="0"/>
              <a:t> </a:t>
            </a:r>
            <a:r>
              <a:rPr lang="en-US" sz="1600" dirty="0" err="1"/>
              <a:t>model_no</a:t>
            </a:r>
            <a:r>
              <a:rPr lang="en-US" sz="1600" dirty="0"/>
              <a:t> == 2:</a:t>
            </a:r>
          </a:p>
          <a:p>
            <a:r>
              <a:rPr lang="en-US" sz="1600" dirty="0"/>
              <a:t>            # Decision Tree Regressor code</a:t>
            </a:r>
          </a:p>
          <a:p>
            <a:r>
              <a:rPr lang="en-US" sz="1600" dirty="0"/>
              <a:t>            return </a:t>
            </a:r>
            <a:r>
              <a:rPr lang="en-US" sz="1600" dirty="0" err="1"/>
              <a:t>render_template</a:t>
            </a:r>
            <a:r>
              <a:rPr lang="en-US" sz="1600" dirty="0"/>
              <a:t>('model_performance.html', j='Decision Tree Regressor', acc=R2Score,</a:t>
            </a:r>
          </a:p>
          <a:p>
            <a:r>
              <a:rPr lang="en-US" sz="1600" dirty="0"/>
              <a:t>	</a:t>
            </a:r>
            <a:r>
              <a:rPr lang="en-US" sz="1600" dirty="0" err="1"/>
              <a:t>elif</a:t>
            </a:r>
            <a:r>
              <a:rPr lang="en-US" sz="1600" dirty="0"/>
              <a:t> </a:t>
            </a:r>
            <a:r>
              <a:rPr lang="en-US" sz="1600" dirty="0" err="1"/>
              <a:t>model_no</a:t>
            </a:r>
            <a:r>
              <a:rPr lang="en-US" sz="1600" dirty="0"/>
              <a:t> == 3:</a:t>
            </a:r>
          </a:p>
          <a:p>
            <a:r>
              <a:rPr lang="en-US" sz="1600" dirty="0"/>
              <a:t>            # </a:t>
            </a:r>
            <a:r>
              <a:rPr lang="en-US" sz="1600" dirty="0" err="1"/>
              <a:t>KNeighborsRegressor</a:t>
            </a:r>
            <a:r>
              <a:rPr lang="en-US" sz="1600" dirty="0"/>
              <a:t> code</a:t>
            </a:r>
          </a:p>
          <a:p>
            <a:r>
              <a:rPr lang="en-US" sz="1600" dirty="0"/>
              <a:t>            return </a:t>
            </a:r>
            <a:r>
              <a:rPr lang="en-US" sz="1600" dirty="0" err="1"/>
              <a:t>render_template</a:t>
            </a:r>
            <a:r>
              <a:rPr lang="en-US" sz="1600" dirty="0"/>
              <a:t>('model_performance.html', j='</a:t>
            </a:r>
            <a:r>
              <a:rPr lang="en-US" sz="1600" dirty="0" err="1"/>
              <a:t>KNeighborsRegressor</a:t>
            </a:r>
            <a:r>
              <a:rPr lang="en-US" sz="1600" dirty="0"/>
              <a:t>', acc=R2Score, model=</a:t>
            </a:r>
            <a:r>
              <a:rPr lang="en-US" sz="1600" dirty="0" err="1"/>
              <a:t>model_no</a:t>
            </a:r>
            <a:r>
              <a:rPr lang="en-US" sz="1600" dirty="0"/>
              <a:t>,</a:t>
            </a:r>
          </a:p>
          <a:p>
            <a:endParaRPr lang="en-US" sz="1600" dirty="0"/>
          </a:p>
          <a:p>
            <a:r>
              <a:rPr lang="en-US" sz="1600" dirty="0"/>
              <a:t>@webapp.route('/prediction', methods=['POST', 'GET'])</a:t>
            </a:r>
          </a:p>
          <a:p>
            <a:r>
              <a:rPr lang="en-US" sz="1600" dirty="0"/>
              <a:t>def prediction():</a:t>
            </a:r>
          </a:p>
          <a:p>
            <a:r>
              <a:rPr lang="en-US" sz="1600" dirty="0"/>
              <a:t>    if </a:t>
            </a:r>
            <a:r>
              <a:rPr lang="en-US" sz="1600" dirty="0" err="1"/>
              <a:t>request.method</a:t>
            </a:r>
            <a:r>
              <a:rPr lang="en-US" sz="1600" dirty="0"/>
              <a:t> == 'POST':</a:t>
            </a:r>
          </a:p>
          <a:p>
            <a:r>
              <a:rPr lang="en-US" sz="1600" dirty="0"/>
              <a:t>        # Prediction code</a:t>
            </a:r>
          </a:p>
          <a:p>
            <a:r>
              <a:rPr lang="en-US" sz="1600" dirty="0"/>
              <a:t>        return </a:t>
            </a:r>
            <a:r>
              <a:rPr lang="en-US" sz="1600" dirty="0" err="1"/>
              <a:t>render_template</a:t>
            </a:r>
            <a:r>
              <a:rPr lang="en-US" sz="1600" dirty="0"/>
              <a:t>('prediction.html', pred=p, </a:t>
            </a:r>
            <a:r>
              <a:rPr lang="en-US" sz="1600" dirty="0" err="1"/>
              <a:t>mdf</a:t>
            </a:r>
            <a:r>
              <a:rPr lang="en-US" sz="1600" dirty="0"/>
              <a:t>='</a:t>
            </a:r>
            <a:r>
              <a:rPr lang="en-US" sz="1600" dirty="0" err="1"/>
              <a:t>jhgj</a:t>
            </a:r>
            <a:r>
              <a:rPr lang="en-US" sz="1600" dirty="0"/>
              <a:t>')</a:t>
            </a:r>
          </a:p>
          <a:p>
            <a:r>
              <a:rPr lang="en-US" sz="1600" dirty="0"/>
              <a:t>    return </a:t>
            </a:r>
            <a:r>
              <a:rPr lang="en-US" sz="1600" dirty="0" err="1"/>
              <a:t>render_template</a:t>
            </a:r>
            <a:r>
              <a:rPr lang="en-US" sz="1600" dirty="0"/>
              <a:t>('prediction.html')</a:t>
            </a:r>
          </a:p>
        </p:txBody>
      </p:sp>
    </p:spTree>
    <p:extLst>
      <p:ext uri="{BB962C8B-B14F-4D97-AF65-F5344CB8AC3E}">
        <p14:creationId xmlns:p14="http://schemas.microsoft.com/office/powerpoint/2010/main" val="366739259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AB8DDB1C-5D08-0057-B623-A330798B7099}"/>
              </a:ext>
            </a:extLst>
          </p:cNvPr>
          <p:cNvSpPr>
            <a:spLocks noGrp="1"/>
          </p:cNvSpPr>
          <p:nvPr>
            <p:ph type="sldNum" sz="quarter" idx="12"/>
          </p:nvPr>
        </p:nvSpPr>
        <p:spPr/>
        <p:txBody>
          <a:bodyPr/>
          <a:lstStyle/>
          <a:p>
            <a:fld id="{D57F8A76-A89D-47CF-B350-D59FF3784F6C}" type="slidenum">
              <a:rPr lang="en-IN" smtClean="0"/>
              <a:t>26</a:t>
            </a:fld>
            <a:endParaRPr lang="en-IN" dirty="0"/>
          </a:p>
        </p:txBody>
      </p:sp>
      <p:sp>
        <p:nvSpPr>
          <p:cNvPr id="5" name="Rectangle 4">
            <a:extLst>
              <a:ext uri="{FF2B5EF4-FFF2-40B4-BE49-F238E27FC236}">
                <a16:creationId xmlns:a16="http://schemas.microsoft.com/office/drawing/2014/main" id="{C5143288-BB8D-54C2-9302-7783C475EE71}"/>
              </a:ext>
            </a:extLst>
          </p:cNvPr>
          <p:cNvSpPr/>
          <p:nvPr/>
        </p:nvSpPr>
        <p:spPr>
          <a:xfrm>
            <a:off x="1" y="0"/>
            <a:ext cx="12192000" cy="6858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TextBox 9">
            <a:extLst>
              <a:ext uri="{FF2B5EF4-FFF2-40B4-BE49-F238E27FC236}">
                <a16:creationId xmlns:a16="http://schemas.microsoft.com/office/drawing/2014/main" id="{2CF1E28C-4595-FEFD-0A4A-9629A277F7EC}"/>
              </a:ext>
            </a:extLst>
          </p:cNvPr>
          <p:cNvSpPr txBox="1"/>
          <p:nvPr/>
        </p:nvSpPr>
        <p:spPr>
          <a:xfrm>
            <a:off x="4876800" y="412323"/>
            <a:ext cx="6096000" cy="369332"/>
          </a:xfrm>
          <a:prstGeom prst="rect">
            <a:avLst/>
          </a:prstGeom>
          <a:noFill/>
        </p:spPr>
        <p:txBody>
          <a:bodyPr wrap="square">
            <a:spAutoFit/>
          </a:bodyPr>
          <a:lstStyle/>
          <a:p>
            <a:r>
              <a:rPr lang="en-US" b="1" u="sng" dirty="0">
                <a:latin typeface="Times New Roman" panose="02020603050405020304" pitchFamily="18" charset="0"/>
                <a:cs typeface="Times New Roman" panose="02020603050405020304" pitchFamily="18" charset="0"/>
              </a:rPr>
              <a:t>DATASET</a:t>
            </a:r>
            <a:endParaRPr lang="en-US" u="sng" dirty="0"/>
          </a:p>
        </p:txBody>
      </p:sp>
      <p:sp>
        <p:nvSpPr>
          <p:cNvPr id="6" name="TextBox 5">
            <a:extLst>
              <a:ext uri="{FF2B5EF4-FFF2-40B4-BE49-F238E27FC236}">
                <a16:creationId xmlns:a16="http://schemas.microsoft.com/office/drawing/2014/main" id="{2305E45C-B1B7-323B-BDF1-B23CE28626E9}"/>
              </a:ext>
            </a:extLst>
          </p:cNvPr>
          <p:cNvSpPr txBox="1"/>
          <p:nvPr/>
        </p:nvSpPr>
        <p:spPr>
          <a:xfrm>
            <a:off x="3721359" y="6211762"/>
            <a:ext cx="4749282" cy="338554"/>
          </a:xfrm>
          <a:prstGeom prst="rect">
            <a:avLst/>
          </a:prstGeom>
          <a:noFill/>
        </p:spPr>
        <p:txBody>
          <a:bodyPr wrap="square" rtlCol="0">
            <a:spAutoFit/>
          </a:bodyPr>
          <a:lstStyle/>
          <a:p>
            <a:pPr algn="ctr"/>
            <a:r>
              <a:rPr lang="en-IN" sz="1600" b="1" dirty="0">
                <a:latin typeface="Times New Roman" panose="02020603050405020304" pitchFamily="18" charset="0"/>
                <a:cs typeface="Times New Roman" panose="02020603050405020304" pitchFamily="18" charset="0"/>
              </a:rPr>
              <a:t>Figure 1: </a:t>
            </a:r>
            <a:r>
              <a:rPr lang="en-IN" sz="1600" dirty="0">
                <a:latin typeface="Times New Roman" panose="02020603050405020304" pitchFamily="18" charset="0"/>
                <a:cs typeface="Times New Roman" panose="02020603050405020304" pitchFamily="18" charset="0"/>
              </a:rPr>
              <a:t>Data set</a:t>
            </a:r>
          </a:p>
        </p:txBody>
      </p:sp>
      <p:pic>
        <p:nvPicPr>
          <p:cNvPr id="2" name="Picture 1">
            <a:extLst>
              <a:ext uri="{FF2B5EF4-FFF2-40B4-BE49-F238E27FC236}">
                <a16:creationId xmlns:a16="http://schemas.microsoft.com/office/drawing/2014/main" id="{84F95F59-AC99-8289-D664-7B2F582B4A19}"/>
              </a:ext>
            </a:extLst>
          </p:cNvPr>
          <p:cNvPicPr>
            <a:picLocks noChangeAspect="1"/>
          </p:cNvPicPr>
          <p:nvPr/>
        </p:nvPicPr>
        <p:blipFill rotWithShape="1">
          <a:blip r:embed="rId2">
            <a:extLst>
              <a:ext uri="{28A0092B-C50C-407E-A947-70E740481C1C}">
                <a14:useLocalDpi xmlns:a14="http://schemas.microsoft.com/office/drawing/2010/main" val="0"/>
              </a:ext>
            </a:extLst>
          </a:blip>
          <a:srcRect t="27920"/>
          <a:stretch/>
        </p:blipFill>
        <p:spPr>
          <a:xfrm>
            <a:off x="581890" y="836757"/>
            <a:ext cx="11028219" cy="4682837"/>
          </a:xfrm>
          <a:prstGeom prst="rect">
            <a:avLst/>
          </a:prstGeom>
        </p:spPr>
      </p:pic>
    </p:spTree>
    <p:extLst>
      <p:ext uri="{BB962C8B-B14F-4D97-AF65-F5344CB8AC3E}">
        <p14:creationId xmlns:p14="http://schemas.microsoft.com/office/powerpoint/2010/main" val="29993538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1B6EC9-09CD-EF74-9FFE-5616AB11E224}"/>
              </a:ext>
            </a:extLst>
          </p:cNvPr>
          <p:cNvSpPr>
            <a:spLocks noGrp="1"/>
          </p:cNvSpPr>
          <p:nvPr>
            <p:ph type="title"/>
          </p:nvPr>
        </p:nvSpPr>
        <p:spPr>
          <a:xfrm>
            <a:off x="499766" y="-33973"/>
            <a:ext cx="10515600" cy="1325563"/>
          </a:xfrm>
        </p:spPr>
        <p:txBody>
          <a:bodyPr>
            <a:normAutofit/>
          </a:bodyPr>
          <a:lstStyle/>
          <a:p>
            <a:pPr algn="ctr"/>
            <a:r>
              <a:rPr lang="en-IN" sz="1800" b="1" u="sng" dirty="0">
                <a:latin typeface="Times New Roman" panose="02020603050405020304" pitchFamily="18" charset="0"/>
                <a:cs typeface="Times New Roman" panose="02020603050405020304" pitchFamily="18" charset="0"/>
              </a:rPr>
              <a:t>OUTPUT SCREENSHOTS</a:t>
            </a:r>
            <a:r>
              <a:rPr lang="en-IN" sz="1800" b="1" dirty="0">
                <a:latin typeface="Times New Roman" panose="02020603050405020304" pitchFamily="18" charset="0"/>
                <a:cs typeface="Times New Roman" panose="02020603050405020304" pitchFamily="18" charset="0"/>
              </a:rPr>
              <a:t>:</a:t>
            </a:r>
          </a:p>
        </p:txBody>
      </p:sp>
      <p:sp>
        <p:nvSpPr>
          <p:cNvPr id="4" name="Slide Number Placeholder 3">
            <a:extLst>
              <a:ext uri="{FF2B5EF4-FFF2-40B4-BE49-F238E27FC236}">
                <a16:creationId xmlns:a16="http://schemas.microsoft.com/office/drawing/2014/main" id="{754B373E-843E-A2AD-F3E1-AC5891C0D8AE}"/>
              </a:ext>
            </a:extLst>
          </p:cNvPr>
          <p:cNvSpPr>
            <a:spLocks noGrp="1"/>
          </p:cNvSpPr>
          <p:nvPr>
            <p:ph type="sldNum" sz="quarter" idx="12"/>
          </p:nvPr>
        </p:nvSpPr>
        <p:spPr/>
        <p:txBody>
          <a:bodyPr/>
          <a:lstStyle/>
          <a:p>
            <a:fld id="{D57F8A76-A89D-47CF-B350-D59FF3784F6C}" type="slidenum">
              <a:rPr lang="en-IN" smtClean="0"/>
              <a:t>27</a:t>
            </a:fld>
            <a:endParaRPr lang="en-IN"/>
          </a:p>
        </p:txBody>
      </p:sp>
      <p:sp>
        <p:nvSpPr>
          <p:cNvPr id="7" name="TextBox 6">
            <a:extLst>
              <a:ext uri="{FF2B5EF4-FFF2-40B4-BE49-F238E27FC236}">
                <a16:creationId xmlns:a16="http://schemas.microsoft.com/office/drawing/2014/main" id="{D62685CF-68FA-3C7B-0D2C-F3BE3B2F98EC}"/>
              </a:ext>
            </a:extLst>
          </p:cNvPr>
          <p:cNvSpPr txBox="1"/>
          <p:nvPr/>
        </p:nvSpPr>
        <p:spPr>
          <a:xfrm>
            <a:off x="3721359" y="6197907"/>
            <a:ext cx="4749282" cy="338554"/>
          </a:xfrm>
          <a:prstGeom prst="rect">
            <a:avLst/>
          </a:prstGeom>
          <a:noFill/>
        </p:spPr>
        <p:txBody>
          <a:bodyPr wrap="square" rtlCol="0">
            <a:spAutoFit/>
          </a:bodyPr>
          <a:lstStyle/>
          <a:p>
            <a:pPr algn="ctr"/>
            <a:r>
              <a:rPr lang="en-IN" sz="1600" b="1" dirty="0">
                <a:latin typeface="Times New Roman" panose="02020603050405020304" pitchFamily="18" charset="0"/>
                <a:cs typeface="Times New Roman" panose="02020603050405020304" pitchFamily="18" charset="0"/>
              </a:rPr>
              <a:t>Figure 2: </a:t>
            </a:r>
            <a:r>
              <a:rPr lang="en-IN" sz="1600" dirty="0">
                <a:latin typeface="Times New Roman" panose="02020603050405020304" pitchFamily="18" charset="0"/>
                <a:cs typeface="Times New Roman" panose="02020603050405020304" pitchFamily="18" charset="0"/>
              </a:rPr>
              <a:t>Home page</a:t>
            </a:r>
          </a:p>
        </p:txBody>
      </p:sp>
      <p:sp>
        <p:nvSpPr>
          <p:cNvPr id="3" name="Rectangle 2">
            <a:extLst>
              <a:ext uri="{FF2B5EF4-FFF2-40B4-BE49-F238E27FC236}">
                <a16:creationId xmlns:a16="http://schemas.microsoft.com/office/drawing/2014/main" id="{E794D1EF-065F-8B20-59C8-D3E5934D8F78}"/>
              </a:ext>
            </a:extLst>
          </p:cNvPr>
          <p:cNvSpPr/>
          <p:nvPr/>
        </p:nvSpPr>
        <p:spPr>
          <a:xfrm>
            <a:off x="0" y="-108924"/>
            <a:ext cx="12192000" cy="696692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3"/>
          <p:cNvSpPr>
            <a:spLocks noChangeArrowheads="1"/>
          </p:cNvSpPr>
          <p:nvPr/>
        </p:nvSpPr>
        <p:spPr bwMode="auto">
          <a:xfrm>
            <a:off x="0" y="263842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itchFamily="34" charset="0"/>
              <a:cs typeface="Arial" pitchFamily="34" charset="0"/>
            </a:endParaRPr>
          </a:p>
        </p:txBody>
      </p:sp>
      <p:pic>
        <p:nvPicPr>
          <p:cNvPr id="8" name="Picture 7" descr="A white house with a lawn&#10;&#10;Description automatically generated">
            <a:extLst>
              <a:ext uri="{FF2B5EF4-FFF2-40B4-BE49-F238E27FC236}">
                <a16:creationId xmlns:a16="http://schemas.microsoft.com/office/drawing/2014/main" id="{134F6BDA-1592-9A73-1F41-B10CB7E6A9E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0218" y="900545"/>
            <a:ext cx="11513127" cy="5278711"/>
          </a:xfrm>
          <a:prstGeom prst="rect">
            <a:avLst/>
          </a:prstGeom>
        </p:spPr>
      </p:pic>
    </p:spTree>
    <p:extLst>
      <p:ext uri="{BB962C8B-B14F-4D97-AF65-F5344CB8AC3E}">
        <p14:creationId xmlns:p14="http://schemas.microsoft.com/office/powerpoint/2010/main" val="178202593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13B1C7F-666C-8A01-D1EF-E5E0F6EE5B1E}"/>
              </a:ext>
            </a:extLst>
          </p:cNvPr>
          <p:cNvSpPr>
            <a:spLocks noGrp="1"/>
          </p:cNvSpPr>
          <p:nvPr>
            <p:ph type="sldNum" sz="quarter" idx="12"/>
          </p:nvPr>
        </p:nvSpPr>
        <p:spPr/>
        <p:txBody>
          <a:bodyPr/>
          <a:lstStyle/>
          <a:p>
            <a:fld id="{D57F8A76-A89D-47CF-B350-D59FF3784F6C}" type="slidenum">
              <a:rPr lang="en-IN" smtClean="0"/>
              <a:t>28</a:t>
            </a:fld>
            <a:endParaRPr lang="en-IN"/>
          </a:p>
        </p:txBody>
      </p:sp>
      <p:sp>
        <p:nvSpPr>
          <p:cNvPr id="5" name="TextBox 4">
            <a:extLst>
              <a:ext uri="{FF2B5EF4-FFF2-40B4-BE49-F238E27FC236}">
                <a16:creationId xmlns:a16="http://schemas.microsoft.com/office/drawing/2014/main" id="{55B631A5-9178-5EFC-E06C-DE0899154D79}"/>
              </a:ext>
            </a:extLst>
          </p:cNvPr>
          <p:cNvSpPr txBox="1"/>
          <p:nvPr/>
        </p:nvSpPr>
        <p:spPr>
          <a:xfrm>
            <a:off x="3721359" y="6197907"/>
            <a:ext cx="4749282" cy="338554"/>
          </a:xfrm>
          <a:prstGeom prst="rect">
            <a:avLst/>
          </a:prstGeom>
          <a:noFill/>
        </p:spPr>
        <p:txBody>
          <a:bodyPr wrap="square" rtlCol="0">
            <a:spAutoFit/>
          </a:bodyPr>
          <a:lstStyle/>
          <a:p>
            <a:pPr algn="ctr"/>
            <a:r>
              <a:rPr lang="en-IN" sz="1600" b="1" dirty="0">
                <a:latin typeface="Times New Roman" panose="02020603050405020304" pitchFamily="18" charset="0"/>
                <a:cs typeface="Times New Roman" panose="02020603050405020304" pitchFamily="18" charset="0"/>
              </a:rPr>
              <a:t>Figure 3:</a:t>
            </a:r>
            <a:r>
              <a:rPr lang="en-IN" sz="1600" dirty="0">
                <a:latin typeface="Times New Roman" panose="02020603050405020304" pitchFamily="18" charset="0"/>
                <a:cs typeface="Times New Roman" panose="02020603050405020304" pitchFamily="18" charset="0"/>
              </a:rPr>
              <a:t>Register page</a:t>
            </a:r>
          </a:p>
        </p:txBody>
      </p:sp>
      <p:pic>
        <p:nvPicPr>
          <p:cNvPr id="7" name="image10.jpeg">
            <a:extLst>
              <a:ext uri="{FF2B5EF4-FFF2-40B4-BE49-F238E27FC236}">
                <a16:creationId xmlns:a16="http://schemas.microsoft.com/office/drawing/2014/main" id="{6344257E-BFFE-852F-644E-492469A1D8E3}"/>
              </a:ext>
            </a:extLst>
          </p:cNvPr>
          <p:cNvPicPr>
            <a:picLocks noChangeAspect="1"/>
          </p:cNvPicPr>
          <p:nvPr/>
        </p:nvPicPr>
        <p:blipFill>
          <a:blip r:embed="rId2" cstate="print"/>
          <a:stretch>
            <a:fillRect/>
          </a:stretch>
        </p:blipFill>
        <p:spPr>
          <a:xfrm>
            <a:off x="388620" y="594361"/>
            <a:ext cx="11543439" cy="5603546"/>
          </a:xfrm>
          <a:prstGeom prst="rect">
            <a:avLst/>
          </a:prstGeom>
        </p:spPr>
      </p:pic>
    </p:spTree>
    <p:extLst>
      <p:ext uri="{BB962C8B-B14F-4D97-AF65-F5344CB8AC3E}">
        <p14:creationId xmlns:p14="http://schemas.microsoft.com/office/powerpoint/2010/main" val="251891207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B3BB1D3-3458-9093-B4A2-68956F4E05F4}"/>
              </a:ext>
            </a:extLst>
          </p:cNvPr>
          <p:cNvSpPr>
            <a:spLocks noGrp="1"/>
          </p:cNvSpPr>
          <p:nvPr>
            <p:ph type="sldNum" sz="quarter" idx="12"/>
          </p:nvPr>
        </p:nvSpPr>
        <p:spPr/>
        <p:txBody>
          <a:bodyPr/>
          <a:lstStyle/>
          <a:p>
            <a:fld id="{D57F8A76-A89D-47CF-B350-D59FF3784F6C}" type="slidenum">
              <a:rPr lang="en-IN" smtClean="0"/>
              <a:t>29</a:t>
            </a:fld>
            <a:endParaRPr lang="en-IN"/>
          </a:p>
        </p:txBody>
      </p:sp>
      <p:sp>
        <p:nvSpPr>
          <p:cNvPr id="7" name="TextBox 6">
            <a:extLst>
              <a:ext uri="{FF2B5EF4-FFF2-40B4-BE49-F238E27FC236}">
                <a16:creationId xmlns:a16="http://schemas.microsoft.com/office/drawing/2014/main" id="{223071C1-F32C-B0D5-AE89-E63F420B58C7}"/>
              </a:ext>
            </a:extLst>
          </p:cNvPr>
          <p:cNvSpPr txBox="1"/>
          <p:nvPr/>
        </p:nvSpPr>
        <p:spPr>
          <a:xfrm>
            <a:off x="4309187" y="6047723"/>
            <a:ext cx="3573624" cy="338554"/>
          </a:xfrm>
          <a:prstGeom prst="rect">
            <a:avLst/>
          </a:prstGeom>
          <a:noFill/>
        </p:spPr>
        <p:txBody>
          <a:bodyPr wrap="square" rtlCol="0">
            <a:spAutoFit/>
          </a:bodyPr>
          <a:lstStyle/>
          <a:p>
            <a:pPr algn="ctr"/>
            <a:r>
              <a:rPr lang="en-IN" sz="1600" b="1" dirty="0">
                <a:latin typeface="Times New Roman" panose="02020603050405020304" pitchFamily="18" charset="0"/>
                <a:cs typeface="Times New Roman" panose="02020603050405020304" pitchFamily="18" charset="0"/>
              </a:rPr>
              <a:t>Figure 4: </a:t>
            </a:r>
            <a:r>
              <a:rPr lang="en-IN" sz="1600" dirty="0">
                <a:latin typeface="Times New Roman" panose="02020603050405020304" pitchFamily="18" charset="0"/>
                <a:cs typeface="Times New Roman" panose="02020603050405020304" pitchFamily="18" charset="0"/>
              </a:rPr>
              <a:t>login Page</a:t>
            </a:r>
            <a:endParaRPr lang="en-IN" sz="1600" b="1" dirty="0">
              <a:latin typeface="Times New Roman" panose="02020603050405020304" pitchFamily="18" charset="0"/>
              <a:cs typeface="Times New Roman" panose="02020603050405020304" pitchFamily="18" charset="0"/>
            </a:endParaRPr>
          </a:p>
        </p:txBody>
      </p:sp>
      <p:sp>
        <p:nvSpPr>
          <p:cNvPr id="2" name="Rectangle 1">
            <a:extLst>
              <a:ext uri="{FF2B5EF4-FFF2-40B4-BE49-F238E27FC236}">
                <a16:creationId xmlns:a16="http://schemas.microsoft.com/office/drawing/2014/main" id="{0CBADCDE-0CBE-6D7B-0E8C-FAAB1CA3DCF3}"/>
              </a:ext>
            </a:extLst>
          </p:cNvPr>
          <p:cNvSpPr/>
          <p:nvPr/>
        </p:nvSpPr>
        <p:spPr>
          <a:xfrm>
            <a:off x="-1" y="0"/>
            <a:ext cx="12192001" cy="6858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5" name="Picture 4" descr="A house with a driveway and driveway&#10;&#10;Description automatically generated">
            <a:extLst>
              <a:ext uri="{FF2B5EF4-FFF2-40B4-BE49-F238E27FC236}">
                <a16:creationId xmlns:a16="http://schemas.microsoft.com/office/drawing/2014/main" id="{3872E202-7A1F-68CD-B867-06412D206C5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4800" y="544159"/>
            <a:ext cx="11623964" cy="5385586"/>
          </a:xfrm>
          <a:prstGeom prst="rect">
            <a:avLst/>
          </a:prstGeom>
        </p:spPr>
      </p:pic>
    </p:spTree>
    <p:extLst>
      <p:ext uri="{BB962C8B-B14F-4D97-AF65-F5344CB8AC3E}">
        <p14:creationId xmlns:p14="http://schemas.microsoft.com/office/powerpoint/2010/main" val="6582048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018D96-9A4A-F9A1-38D7-79C18FFD9445}"/>
              </a:ext>
            </a:extLst>
          </p:cNvPr>
          <p:cNvSpPr>
            <a:spLocks noGrp="1"/>
          </p:cNvSpPr>
          <p:nvPr>
            <p:ph type="ctrTitle"/>
          </p:nvPr>
        </p:nvSpPr>
        <p:spPr>
          <a:xfrm>
            <a:off x="1605378" y="2434701"/>
            <a:ext cx="8981243" cy="994299"/>
          </a:xfrm>
        </p:spPr>
        <p:txBody>
          <a:bodyPr>
            <a:normAutofit/>
          </a:bodyPr>
          <a:lstStyle/>
          <a:p>
            <a:r>
              <a:rPr lang="en-US" sz="2400" b="1" dirty="0">
                <a:latin typeface="Times New Roman" pitchFamily="18" charset="0"/>
                <a:cs typeface="Times New Roman" pitchFamily="18" charset="0"/>
              </a:rPr>
              <a:t> </a:t>
            </a:r>
            <a:r>
              <a:rPr lang="en-US" sz="2400" b="1" u="sng" dirty="0">
                <a:latin typeface="Times New Roman" pitchFamily="18" charset="0"/>
                <a:cs typeface="Times New Roman" pitchFamily="18" charset="0"/>
              </a:rPr>
              <a:t>Real Estate Valuation Using Machine Learning </a:t>
            </a:r>
            <a:br>
              <a:rPr lang="en-IN" sz="2400" b="1" u="sng" dirty="0">
                <a:latin typeface="Times New Roman" panose="02020603050405020304" pitchFamily="18" charset="0"/>
                <a:cs typeface="Times New Roman" panose="02020603050405020304" pitchFamily="18" charset="0"/>
              </a:rPr>
            </a:br>
            <a:endParaRPr lang="en-IN" sz="2400" b="1" u="sng"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093B6DC7-37EF-698E-8370-DFFA9702103B}"/>
              </a:ext>
            </a:extLst>
          </p:cNvPr>
          <p:cNvSpPr>
            <a:spLocks noGrp="1"/>
          </p:cNvSpPr>
          <p:nvPr>
            <p:ph type="sldNum" sz="quarter" idx="12"/>
          </p:nvPr>
        </p:nvSpPr>
        <p:spPr/>
        <p:txBody>
          <a:bodyPr/>
          <a:lstStyle/>
          <a:p>
            <a:fld id="{D57F8A76-A89D-47CF-B350-D59FF3784F6C}" type="slidenum">
              <a:rPr lang="en-IN" smtClean="0"/>
              <a:t>3</a:t>
            </a:fld>
            <a:endParaRPr lang="en-IN" dirty="0"/>
          </a:p>
        </p:txBody>
      </p:sp>
      <p:sp>
        <p:nvSpPr>
          <p:cNvPr id="3" name="Rectangle 2">
            <a:extLst>
              <a:ext uri="{FF2B5EF4-FFF2-40B4-BE49-F238E27FC236}">
                <a16:creationId xmlns:a16="http://schemas.microsoft.com/office/drawing/2014/main" id="{7144326E-DCA4-672E-D804-150774AE30D4}"/>
              </a:ext>
            </a:extLst>
          </p:cNvPr>
          <p:cNvSpPr/>
          <p:nvPr/>
        </p:nvSpPr>
        <p:spPr>
          <a:xfrm>
            <a:off x="0" y="0"/>
            <a:ext cx="12191999" cy="6858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23190065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46057CE-81A0-AA78-9D07-EC9BE7174815}"/>
              </a:ext>
            </a:extLst>
          </p:cNvPr>
          <p:cNvSpPr>
            <a:spLocks noGrp="1"/>
          </p:cNvSpPr>
          <p:nvPr>
            <p:ph type="sldNum" sz="quarter" idx="12"/>
          </p:nvPr>
        </p:nvSpPr>
        <p:spPr/>
        <p:txBody>
          <a:bodyPr/>
          <a:lstStyle/>
          <a:p>
            <a:fld id="{D57F8A76-A89D-47CF-B350-D59FF3784F6C}" type="slidenum">
              <a:rPr lang="en-IN" smtClean="0"/>
              <a:t>30</a:t>
            </a:fld>
            <a:endParaRPr lang="en-IN" dirty="0"/>
          </a:p>
        </p:txBody>
      </p:sp>
      <p:sp>
        <p:nvSpPr>
          <p:cNvPr id="2" name="TextBox 1">
            <a:extLst>
              <a:ext uri="{FF2B5EF4-FFF2-40B4-BE49-F238E27FC236}">
                <a16:creationId xmlns:a16="http://schemas.microsoft.com/office/drawing/2014/main" id="{91F48F75-71AD-6997-AE13-1412B129B014}"/>
              </a:ext>
            </a:extLst>
          </p:cNvPr>
          <p:cNvSpPr txBox="1"/>
          <p:nvPr/>
        </p:nvSpPr>
        <p:spPr>
          <a:xfrm>
            <a:off x="4295332" y="6241690"/>
            <a:ext cx="3573624" cy="584775"/>
          </a:xfrm>
          <a:prstGeom prst="rect">
            <a:avLst/>
          </a:prstGeom>
          <a:noFill/>
        </p:spPr>
        <p:txBody>
          <a:bodyPr wrap="square" rtlCol="0">
            <a:spAutoFit/>
          </a:bodyPr>
          <a:lstStyle/>
          <a:p>
            <a:pPr algn="ctr"/>
            <a:r>
              <a:rPr lang="en-IN" sz="1600" b="1" dirty="0">
                <a:latin typeface="Times New Roman" panose="02020603050405020304" pitchFamily="18" charset="0"/>
                <a:cs typeface="Times New Roman" panose="02020603050405020304" pitchFamily="18" charset="0"/>
              </a:rPr>
              <a:t>Figure 5: </a:t>
            </a:r>
            <a:r>
              <a:rPr lang="en-IN" sz="1600" dirty="0">
                <a:latin typeface="Times New Roman" panose="02020603050405020304" pitchFamily="18" charset="0"/>
                <a:cs typeface="Times New Roman" panose="02020603050405020304" pitchFamily="18" charset="0"/>
              </a:rPr>
              <a:t>Upload dataset</a:t>
            </a:r>
          </a:p>
          <a:p>
            <a:pPr algn="ctr"/>
            <a:endParaRPr lang="en-IN" sz="1600" b="1" dirty="0">
              <a:latin typeface="Times New Roman" panose="02020603050405020304" pitchFamily="18" charset="0"/>
              <a:cs typeface="Times New Roman" panose="02020603050405020304" pitchFamily="18" charset="0"/>
            </a:endParaRPr>
          </a:p>
        </p:txBody>
      </p:sp>
      <p:pic>
        <p:nvPicPr>
          <p:cNvPr id="6" name="Picture 5" descr="A screenshot of a home&#10;&#10;Description automatically generated">
            <a:extLst>
              <a:ext uri="{FF2B5EF4-FFF2-40B4-BE49-F238E27FC236}">
                <a16:creationId xmlns:a16="http://schemas.microsoft.com/office/drawing/2014/main" id="{BE7B7E5F-F961-52BD-B7C0-3A9526B686C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5422" y="540679"/>
            <a:ext cx="11577710" cy="5701011"/>
          </a:xfrm>
          <a:prstGeom prst="rect">
            <a:avLst/>
          </a:prstGeom>
        </p:spPr>
      </p:pic>
    </p:spTree>
    <p:extLst>
      <p:ext uri="{BB962C8B-B14F-4D97-AF65-F5344CB8AC3E}">
        <p14:creationId xmlns:p14="http://schemas.microsoft.com/office/powerpoint/2010/main" val="333537243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CD0DC81-A0FF-29FD-21A3-8D95A0D7B5B8}"/>
              </a:ext>
            </a:extLst>
          </p:cNvPr>
          <p:cNvSpPr>
            <a:spLocks noGrp="1"/>
          </p:cNvSpPr>
          <p:nvPr>
            <p:ph type="sldNum" sz="quarter" idx="12"/>
          </p:nvPr>
        </p:nvSpPr>
        <p:spPr>
          <a:xfrm>
            <a:off x="8624668" y="6356350"/>
            <a:ext cx="2743200" cy="365125"/>
          </a:xfrm>
        </p:spPr>
        <p:txBody>
          <a:bodyPr/>
          <a:lstStyle/>
          <a:p>
            <a:fld id="{D57F8A76-A89D-47CF-B350-D59FF3784F6C}" type="slidenum">
              <a:rPr lang="en-IN" smtClean="0"/>
              <a:t>31</a:t>
            </a:fld>
            <a:endParaRPr lang="en-IN" dirty="0"/>
          </a:p>
        </p:txBody>
      </p:sp>
      <p:sp>
        <p:nvSpPr>
          <p:cNvPr id="5" name="TextBox 4">
            <a:extLst>
              <a:ext uri="{FF2B5EF4-FFF2-40B4-BE49-F238E27FC236}">
                <a16:creationId xmlns:a16="http://schemas.microsoft.com/office/drawing/2014/main" id="{2C71DF9D-DAC2-F9AC-DA4A-5E93BABF0E73}"/>
              </a:ext>
            </a:extLst>
          </p:cNvPr>
          <p:cNvSpPr txBox="1"/>
          <p:nvPr/>
        </p:nvSpPr>
        <p:spPr>
          <a:xfrm>
            <a:off x="4309187" y="6047723"/>
            <a:ext cx="3573624" cy="338554"/>
          </a:xfrm>
          <a:prstGeom prst="rect">
            <a:avLst/>
          </a:prstGeom>
          <a:noFill/>
        </p:spPr>
        <p:txBody>
          <a:bodyPr wrap="square" rtlCol="0">
            <a:spAutoFit/>
          </a:bodyPr>
          <a:lstStyle/>
          <a:p>
            <a:pPr algn="ctr"/>
            <a:r>
              <a:rPr lang="en-IN" sz="1600" b="1" dirty="0">
                <a:latin typeface="Times New Roman" panose="02020603050405020304" pitchFamily="18" charset="0"/>
                <a:cs typeface="Times New Roman" panose="02020603050405020304" pitchFamily="18" charset="0"/>
              </a:rPr>
              <a:t>Figure 7: </a:t>
            </a:r>
            <a:r>
              <a:rPr lang="en-IN" sz="1600" dirty="0">
                <a:latin typeface="Times New Roman" panose="02020603050405020304" pitchFamily="18" charset="0"/>
                <a:cs typeface="Times New Roman" panose="02020603050405020304" pitchFamily="18" charset="0"/>
              </a:rPr>
              <a:t>view dataset Page</a:t>
            </a:r>
            <a:endParaRPr lang="en-IN" sz="1600" b="1" dirty="0">
              <a:latin typeface="Times New Roman" panose="02020603050405020304" pitchFamily="18" charset="0"/>
              <a:cs typeface="Times New Roman" panose="02020603050405020304" pitchFamily="18" charset="0"/>
            </a:endParaRPr>
          </a:p>
        </p:txBody>
      </p:sp>
      <p:pic>
        <p:nvPicPr>
          <p:cNvPr id="6" name="Picture 5" descr="A screenshot of a computer&#10;&#10;Description automatically generated">
            <a:extLst>
              <a:ext uri="{FF2B5EF4-FFF2-40B4-BE49-F238E27FC236}">
                <a16:creationId xmlns:a16="http://schemas.microsoft.com/office/drawing/2014/main" id="{68D0685C-D787-D8D3-3964-23FC26098E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9828" y="531751"/>
            <a:ext cx="11451101" cy="5515972"/>
          </a:xfrm>
          <a:prstGeom prst="rect">
            <a:avLst/>
          </a:prstGeom>
        </p:spPr>
      </p:pic>
    </p:spTree>
    <p:extLst>
      <p:ext uri="{BB962C8B-B14F-4D97-AF65-F5344CB8AC3E}">
        <p14:creationId xmlns:p14="http://schemas.microsoft.com/office/powerpoint/2010/main" val="131398093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7CBA345-1176-2D3C-012E-1CF864BDE0AE}"/>
              </a:ext>
            </a:extLst>
          </p:cNvPr>
          <p:cNvSpPr>
            <a:spLocks noGrp="1"/>
          </p:cNvSpPr>
          <p:nvPr>
            <p:ph type="sldNum" sz="quarter" idx="12"/>
          </p:nvPr>
        </p:nvSpPr>
        <p:spPr/>
        <p:txBody>
          <a:bodyPr/>
          <a:lstStyle/>
          <a:p>
            <a:fld id="{D57F8A76-A89D-47CF-B350-D59FF3784F6C}" type="slidenum">
              <a:rPr lang="en-IN" smtClean="0"/>
              <a:t>32</a:t>
            </a:fld>
            <a:endParaRPr lang="en-IN" dirty="0"/>
          </a:p>
        </p:txBody>
      </p:sp>
      <p:sp>
        <p:nvSpPr>
          <p:cNvPr id="5" name="TextBox 4">
            <a:extLst>
              <a:ext uri="{FF2B5EF4-FFF2-40B4-BE49-F238E27FC236}">
                <a16:creationId xmlns:a16="http://schemas.microsoft.com/office/drawing/2014/main" id="{BC6BAFBA-A99E-2753-4F7E-1A8B107BDE96}"/>
              </a:ext>
            </a:extLst>
          </p:cNvPr>
          <p:cNvSpPr txBox="1"/>
          <p:nvPr/>
        </p:nvSpPr>
        <p:spPr>
          <a:xfrm>
            <a:off x="4309187" y="6047723"/>
            <a:ext cx="3573624" cy="338554"/>
          </a:xfrm>
          <a:prstGeom prst="rect">
            <a:avLst/>
          </a:prstGeom>
          <a:noFill/>
        </p:spPr>
        <p:txBody>
          <a:bodyPr wrap="square" rtlCol="0">
            <a:spAutoFit/>
          </a:bodyPr>
          <a:lstStyle/>
          <a:p>
            <a:pPr algn="ctr"/>
            <a:r>
              <a:rPr lang="en-IN" sz="1600" b="1" dirty="0">
                <a:latin typeface="Times New Roman" panose="02020603050405020304" pitchFamily="18" charset="0"/>
                <a:cs typeface="Times New Roman" panose="02020603050405020304" pitchFamily="18" charset="0"/>
              </a:rPr>
              <a:t>Figure 8: </a:t>
            </a:r>
            <a:r>
              <a:rPr lang="en-IN" sz="1600" dirty="0">
                <a:latin typeface="Times New Roman" panose="02020603050405020304" pitchFamily="18" charset="0"/>
                <a:cs typeface="Times New Roman" panose="02020603050405020304" pitchFamily="18" charset="0"/>
              </a:rPr>
              <a:t>split the data set Page</a:t>
            </a:r>
            <a:endParaRPr lang="en-IN" sz="1600" b="1" dirty="0">
              <a:latin typeface="Times New Roman" panose="02020603050405020304" pitchFamily="18" charset="0"/>
              <a:cs typeface="Times New Roman" panose="02020603050405020304" pitchFamily="18" charset="0"/>
            </a:endParaRPr>
          </a:p>
        </p:txBody>
      </p:sp>
      <p:pic>
        <p:nvPicPr>
          <p:cNvPr id="3" name="Picture 2" descr="A home with a driveway and a lawn&#10;&#10;Description automatically generated">
            <a:extLst>
              <a:ext uri="{FF2B5EF4-FFF2-40B4-BE49-F238E27FC236}">
                <a16:creationId xmlns:a16="http://schemas.microsoft.com/office/drawing/2014/main" id="{1BC41E03-3147-8164-A065-215F89938EF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1692" y="510652"/>
            <a:ext cx="11535508" cy="5537071"/>
          </a:xfrm>
          <a:prstGeom prst="rect">
            <a:avLst/>
          </a:prstGeom>
        </p:spPr>
      </p:pic>
    </p:spTree>
    <p:extLst>
      <p:ext uri="{BB962C8B-B14F-4D97-AF65-F5344CB8AC3E}">
        <p14:creationId xmlns:p14="http://schemas.microsoft.com/office/powerpoint/2010/main" val="403180205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D029CC-DE65-0AA3-6CC5-2CDF185A79D3}"/>
              </a:ext>
            </a:extLst>
          </p:cNvPr>
          <p:cNvSpPr>
            <a:spLocks noGrp="1"/>
          </p:cNvSpPr>
          <p:nvPr>
            <p:ph type="sldNum" sz="quarter" idx="12"/>
          </p:nvPr>
        </p:nvSpPr>
        <p:spPr/>
        <p:txBody>
          <a:bodyPr/>
          <a:lstStyle/>
          <a:p>
            <a:fld id="{D57F8A76-A89D-47CF-B350-D59FF3784F6C}" type="slidenum">
              <a:rPr lang="en-IN" smtClean="0"/>
              <a:t>33</a:t>
            </a:fld>
            <a:endParaRPr lang="en-IN" dirty="0"/>
          </a:p>
        </p:txBody>
      </p:sp>
      <p:sp>
        <p:nvSpPr>
          <p:cNvPr id="7" name="TextBox 6">
            <a:extLst>
              <a:ext uri="{FF2B5EF4-FFF2-40B4-BE49-F238E27FC236}">
                <a16:creationId xmlns:a16="http://schemas.microsoft.com/office/drawing/2014/main" id="{6067EAE7-F08F-526E-0073-40B3EB9299FB}"/>
              </a:ext>
            </a:extLst>
          </p:cNvPr>
          <p:cNvSpPr txBox="1"/>
          <p:nvPr/>
        </p:nvSpPr>
        <p:spPr>
          <a:xfrm>
            <a:off x="4309187" y="6221894"/>
            <a:ext cx="3573624" cy="338554"/>
          </a:xfrm>
          <a:prstGeom prst="rect">
            <a:avLst/>
          </a:prstGeom>
          <a:noFill/>
        </p:spPr>
        <p:txBody>
          <a:bodyPr wrap="square" rtlCol="0">
            <a:spAutoFit/>
          </a:bodyPr>
          <a:lstStyle/>
          <a:p>
            <a:pPr algn="ctr"/>
            <a:r>
              <a:rPr lang="en-IN" sz="1600" b="1" dirty="0">
                <a:latin typeface="Times New Roman" panose="02020603050405020304" pitchFamily="18" charset="0"/>
                <a:cs typeface="Times New Roman" panose="02020603050405020304" pitchFamily="18" charset="0"/>
              </a:rPr>
              <a:t>Figure 9: </a:t>
            </a:r>
            <a:r>
              <a:rPr lang="en-IN" sz="1600" dirty="0">
                <a:latin typeface="Times New Roman" panose="02020603050405020304" pitchFamily="18" charset="0"/>
                <a:cs typeface="Times New Roman" panose="02020603050405020304" pitchFamily="18" charset="0"/>
              </a:rPr>
              <a:t>model selection Page</a:t>
            </a:r>
            <a:endParaRPr lang="en-IN" sz="1600" b="1" dirty="0">
              <a:latin typeface="Times New Roman" panose="02020603050405020304" pitchFamily="18" charset="0"/>
              <a:cs typeface="Times New Roman" panose="02020603050405020304" pitchFamily="18" charset="0"/>
            </a:endParaRPr>
          </a:p>
        </p:txBody>
      </p:sp>
      <p:pic>
        <p:nvPicPr>
          <p:cNvPr id="6" name="Content Placeholder 5" descr="A home with a lawn and a window&#10;&#10;Description automatically generated">
            <a:extLst>
              <a:ext uri="{FF2B5EF4-FFF2-40B4-BE49-F238E27FC236}">
                <a16:creationId xmlns:a16="http://schemas.microsoft.com/office/drawing/2014/main" id="{44C307F1-5765-2900-F1FA-E7136A15710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51692" y="492370"/>
            <a:ext cx="11493305" cy="5684594"/>
          </a:xfrm>
        </p:spPr>
      </p:pic>
    </p:spTree>
    <p:extLst>
      <p:ext uri="{BB962C8B-B14F-4D97-AF65-F5344CB8AC3E}">
        <p14:creationId xmlns:p14="http://schemas.microsoft.com/office/powerpoint/2010/main" val="283232398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487FD7D-335D-91AE-3205-EA433D129F11}"/>
              </a:ext>
            </a:extLst>
          </p:cNvPr>
          <p:cNvSpPr>
            <a:spLocks noGrp="1"/>
          </p:cNvSpPr>
          <p:nvPr>
            <p:ph type="sldNum" sz="quarter" idx="12"/>
          </p:nvPr>
        </p:nvSpPr>
        <p:spPr/>
        <p:txBody>
          <a:bodyPr/>
          <a:lstStyle/>
          <a:p>
            <a:fld id="{D57F8A76-A89D-47CF-B350-D59FF3784F6C}" type="slidenum">
              <a:rPr lang="en-IN" smtClean="0"/>
              <a:t>34</a:t>
            </a:fld>
            <a:endParaRPr lang="en-IN" dirty="0"/>
          </a:p>
        </p:txBody>
      </p:sp>
      <p:sp>
        <p:nvSpPr>
          <p:cNvPr id="13" name="TextBox 12">
            <a:extLst>
              <a:ext uri="{FF2B5EF4-FFF2-40B4-BE49-F238E27FC236}">
                <a16:creationId xmlns:a16="http://schemas.microsoft.com/office/drawing/2014/main" id="{0363D91B-642F-A4E2-604E-92D232AB8BAF}"/>
              </a:ext>
            </a:extLst>
          </p:cNvPr>
          <p:cNvSpPr txBox="1"/>
          <p:nvPr/>
        </p:nvSpPr>
        <p:spPr>
          <a:xfrm>
            <a:off x="4265645" y="6236409"/>
            <a:ext cx="3573624" cy="338554"/>
          </a:xfrm>
          <a:prstGeom prst="rect">
            <a:avLst/>
          </a:prstGeom>
          <a:noFill/>
        </p:spPr>
        <p:txBody>
          <a:bodyPr wrap="square" rtlCol="0">
            <a:spAutoFit/>
          </a:bodyPr>
          <a:lstStyle/>
          <a:p>
            <a:pPr algn="ctr"/>
            <a:r>
              <a:rPr lang="en-IN" sz="1600" b="1" dirty="0">
                <a:latin typeface="Times New Roman" panose="02020603050405020304" pitchFamily="18" charset="0"/>
                <a:cs typeface="Times New Roman" panose="02020603050405020304" pitchFamily="18" charset="0"/>
              </a:rPr>
              <a:t>Figure 10: </a:t>
            </a:r>
            <a:r>
              <a:rPr lang="en-IN" sz="1600" dirty="0">
                <a:latin typeface="Times New Roman" panose="02020603050405020304" pitchFamily="18" charset="0"/>
                <a:cs typeface="Times New Roman" panose="02020603050405020304" pitchFamily="18" charset="0"/>
              </a:rPr>
              <a:t>Accuracy Page</a:t>
            </a:r>
            <a:endParaRPr lang="en-IN" sz="1600" b="1" dirty="0">
              <a:latin typeface="Times New Roman" panose="02020603050405020304" pitchFamily="18" charset="0"/>
              <a:cs typeface="Times New Roman" panose="02020603050405020304" pitchFamily="18" charset="0"/>
            </a:endParaRPr>
          </a:p>
        </p:txBody>
      </p:sp>
      <p:pic>
        <p:nvPicPr>
          <p:cNvPr id="5" name="Picture 4" descr="A home with a lawn and a garage&#10;&#10;Description automatically generated">
            <a:extLst>
              <a:ext uri="{FF2B5EF4-FFF2-40B4-BE49-F238E27FC236}">
                <a16:creationId xmlns:a16="http://schemas.microsoft.com/office/drawing/2014/main" id="{2705BC8B-1514-9CF1-98D5-D4640C39269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3556" y="536462"/>
            <a:ext cx="11535509" cy="5699947"/>
          </a:xfrm>
          <a:prstGeom prst="rect">
            <a:avLst/>
          </a:prstGeom>
        </p:spPr>
      </p:pic>
    </p:spTree>
    <p:extLst>
      <p:ext uri="{BB962C8B-B14F-4D97-AF65-F5344CB8AC3E}">
        <p14:creationId xmlns:p14="http://schemas.microsoft.com/office/powerpoint/2010/main" val="45462887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D559336-E047-9F0D-353E-5485D9F6B123}"/>
              </a:ext>
            </a:extLst>
          </p:cNvPr>
          <p:cNvSpPr>
            <a:spLocks noGrp="1"/>
          </p:cNvSpPr>
          <p:nvPr>
            <p:ph type="sldNum" sz="quarter" idx="12"/>
          </p:nvPr>
        </p:nvSpPr>
        <p:spPr>
          <a:xfrm>
            <a:off x="8610600" y="6356350"/>
            <a:ext cx="2743200" cy="365125"/>
          </a:xfrm>
        </p:spPr>
        <p:txBody>
          <a:bodyPr/>
          <a:lstStyle/>
          <a:p>
            <a:fld id="{D57F8A76-A89D-47CF-B350-D59FF3784F6C}" type="slidenum">
              <a:rPr lang="en-IN" smtClean="0"/>
              <a:t>35</a:t>
            </a:fld>
            <a:endParaRPr lang="en-IN"/>
          </a:p>
        </p:txBody>
      </p:sp>
      <p:sp>
        <p:nvSpPr>
          <p:cNvPr id="12" name="TextBox 11">
            <a:extLst>
              <a:ext uri="{FF2B5EF4-FFF2-40B4-BE49-F238E27FC236}">
                <a16:creationId xmlns:a16="http://schemas.microsoft.com/office/drawing/2014/main" id="{9640D19B-4D8D-0719-6291-ED2C2368FBC4}"/>
              </a:ext>
            </a:extLst>
          </p:cNvPr>
          <p:cNvSpPr txBox="1"/>
          <p:nvPr/>
        </p:nvSpPr>
        <p:spPr>
          <a:xfrm>
            <a:off x="4309187" y="6047723"/>
            <a:ext cx="3573624" cy="338554"/>
          </a:xfrm>
          <a:prstGeom prst="rect">
            <a:avLst/>
          </a:prstGeom>
          <a:noFill/>
        </p:spPr>
        <p:txBody>
          <a:bodyPr wrap="square" rtlCol="0">
            <a:spAutoFit/>
          </a:bodyPr>
          <a:lstStyle/>
          <a:p>
            <a:pPr algn="ctr"/>
            <a:r>
              <a:rPr lang="en-IN" sz="1600" b="1" dirty="0">
                <a:latin typeface="Times New Roman" panose="02020603050405020304" pitchFamily="18" charset="0"/>
                <a:cs typeface="Times New Roman" panose="02020603050405020304" pitchFamily="18" charset="0"/>
              </a:rPr>
              <a:t>Figure 11: </a:t>
            </a:r>
            <a:r>
              <a:rPr lang="en-IN" sz="1600" dirty="0">
                <a:latin typeface="Times New Roman" panose="02020603050405020304" pitchFamily="18" charset="0"/>
                <a:cs typeface="Times New Roman" panose="02020603050405020304" pitchFamily="18" charset="0"/>
              </a:rPr>
              <a:t>Accuracy Page</a:t>
            </a:r>
            <a:endParaRPr lang="en-IN" sz="1600" b="1" dirty="0">
              <a:latin typeface="Times New Roman" panose="02020603050405020304" pitchFamily="18" charset="0"/>
              <a:cs typeface="Times New Roman" panose="02020603050405020304" pitchFamily="18" charset="0"/>
            </a:endParaRPr>
          </a:p>
        </p:txBody>
      </p:sp>
      <p:pic>
        <p:nvPicPr>
          <p:cNvPr id="7" name="Content Placeholder 6" descr="A home with a lawn and a lawn&#10;&#10;Description automatically generated">
            <a:extLst>
              <a:ext uri="{FF2B5EF4-FFF2-40B4-BE49-F238E27FC236}">
                <a16:creationId xmlns:a16="http://schemas.microsoft.com/office/drawing/2014/main" id="{19C6BF33-D147-F823-DFD6-EF94BD025E4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07963" y="415451"/>
            <a:ext cx="11352627" cy="5576000"/>
          </a:xfrm>
        </p:spPr>
      </p:pic>
    </p:spTree>
    <p:extLst>
      <p:ext uri="{BB962C8B-B14F-4D97-AF65-F5344CB8AC3E}">
        <p14:creationId xmlns:p14="http://schemas.microsoft.com/office/powerpoint/2010/main" val="67538482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0C62347-B284-3F85-0431-64D121CCF324}"/>
              </a:ext>
            </a:extLst>
          </p:cNvPr>
          <p:cNvSpPr>
            <a:spLocks noGrp="1"/>
          </p:cNvSpPr>
          <p:nvPr>
            <p:ph type="sldNum" sz="quarter" idx="12"/>
          </p:nvPr>
        </p:nvSpPr>
        <p:spPr/>
        <p:txBody>
          <a:bodyPr/>
          <a:lstStyle/>
          <a:p>
            <a:fld id="{D57F8A76-A89D-47CF-B350-D59FF3784F6C}" type="slidenum">
              <a:rPr lang="en-IN" smtClean="0"/>
              <a:t>36</a:t>
            </a:fld>
            <a:endParaRPr lang="en-IN" dirty="0"/>
          </a:p>
        </p:txBody>
      </p:sp>
      <p:sp>
        <p:nvSpPr>
          <p:cNvPr id="7" name="TextBox 6">
            <a:extLst>
              <a:ext uri="{FF2B5EF4-FFF2-40B4-BE49-F238E27FC236}">
                <a16:creationId xmlns:a16="http://schemas.microsoft.com/office/drawing/2014/main" id="{CE5C0305-77B8-BD22-12CF-9B76E770558F}"/>
              </a:ext>
            </a:extLst>
          </p:cNvPr>
          <p:cNvSpPr txBox="1"/>
          <p:nvPr/>
        </p:nvSpPr>
        <p:spPr>
          <a:xfrm>
            <a:off x="4309187" y="6047723"/>
            <a:ext cx="3573624" cy="338554"/>
          </a:xfrm>
          <a:prstGeom prst="rect">
            <a:avLst/>
          </a:prstGeom>
          <a:noFill/>
        </p:spPr>
        <p:txBody>
          <a:bodyPr wrap="square" rtlCol="0">
            <a:spAutoFit/>
          </a:bodyPr>
          <a:lstStyle/>
          <a:p>
            <a:pPr algn="ctr"/>
            <a:r>
              <a:rPr lang="en-IN" sz="1600" b="1" dirty="0">
                <a:latin typeface="Times New Roman" panose="02020603050405020304" pitchFamily="18" charset="0"/>
                <a:cs typeface="Times New Roman" panose="02020603050405020304" pitchFamily="18" charset="0"/>
              </a:rPr>
              <a:t>Figure 12: </a:t>
            </a:r>
            <a:r>
              <a:rPr lang="en-IN" sz="1600" dirty="0">
                <a:latin typeface="Times New Roman" panose="02020603050405020304" pitchFamily="18" charset="0"/>
                <a:cs typeface="Times New Roman" panose="02020603050405020304" pitchFamily="18" charset="0"/>
              </a:rPr>
              <a:t>Accuracy Page</a:t>
            </a:r>
            <a:endParaRPr lang="en-IN" sz="1600" b="1" dirty="0">
              <a:latin typeface="Times New Roman" panose="02020603050405020304" pitchFamily="18" charset="0"/>
              <a:cs typeface="Times New Roman" panose="02020603050405020304" pitchFamily="18" charset="0"/>
            </a:endParaRPr>
          </a:p>
        </p:txBody>
      </p:sp>
      <p:pic>
        <p:nvPicPr>
          <p:cNvPr id="9" name="Content Placeholder 8" descr="A home with a lawn and a lawn&#10;&#10;Description automatically generated">
            <a:extLst>
              <a:ext uri="{FF2B5EF4-FFF2-40B4-BE49-F238E27FC236}">
                <a16:creationId xmlns:a16="http://schemas.microsoft.com/office/drawing/2014/main" id="{8D6BBE45-149A-E376-4918-8736829585B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07964" y="590844"/>
            <a:ext cx="11408898" cy="5456879"/>
          </a:xfrm>
        </p:spPr>
      </p:pic>
    </p:spTree>
    <p:extLst>
      <p:ext uri="{BB962C8B-B14F-4D97-AF65-F5344CB8AC3E}">
        <p14:creationId xmlns:p14="http://schemas.microsoft.com/office/powerpoint/2010/main" val="175708447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906D24B-533F-C561-F446-DC2F95D782BA}"/>
              </a:ext>
            </a:extLst>
          </p:cNvPr>
          <p:cNvSpPr>
            <a:spLocks noGrp="1"/>
          </p:cNvSpPr>
          <p:nvPr>
            <p:ph type="sldNum" sz="quarter" idx="12"/>
          </p:nvPr>
        </p:nvSpPr>
        <p:spPr/>
        <p:txBody>
          <a:bodyPr/>
          <a:lstStyle/>
          <a:p>
            <a:fld id="{D57F8A76-A89D-47CF-B350-D59FF3784F6C}" type="slidenum">
              <a:rPr lang="en-IN" smtClean="0"/>
              <a:t>37</a:t>
            </a:fld>
            <a:endParaRPr lang="en-IN"/>
          </a:p>
        </p:txBody>
      </p:sp>
      <p:sp>
        <p:nvSpPr>
          <p:cNvPr id="7" name="TextBox 6">
            <a:extLst>
              <a:ext uri="{FF2B5EF4-FFF2-40B4-BE49-F238E27FC236}">
                <a16:creationId xmlns:a16="http://schemas.microsoft.com/office/drawing/2014/main" id="{B139D3BB-B063-0EFE-4096-EA5F526F92CF}"/>
              </a:ext>
            </a:extLst>
          </p:cNvPr>
          <p:cNvSpPr txBox="1"/>
          <p:nvPr/>
        </p:nvSpPr>
        <p:spPr>
          <a:xfrm>
            <a:off x="4309187" y="6047723"/>
            <a:ext cx="3573624" cy="338554"/>
          </a:xfrm>
          <a:prstGeom prst="rect">
            <a:avLst/>
          </a:prstGeom>
          <a:noFill/>
        </p:spPr>
        <p:txBody>
          <a:bodyPr wrap="square" rtlCol="0">
            <a:spAutoFit/>
          </a:bodyPr>
          <a:lstStyle/>
          <a:p>
            <a:pPr algn="ctr"/>
            <a:r>
              <a:rPr lang="en-IN" sz="1600" b="1" dirty="0">
                <a:latin typeface="Times New Roman" panose="02020603050405020304" pitchFamily="18" charset="0"/>
                <a:cs typeface="Times New Roman" panose="02020603050405020304" pitchFamily="18" charset="0"/>
              </a:rPr>
              <a:t>Figure 14: </a:t>
            </a:r>
            <a:r>
              <a:rPr lang="en-IN" sz="1600" dirty="0">
                <a:latin typeface="Times New Roman" panose="02020603050405020304" pitchFamily="18" charset="0"/>
                <a:cs typeface="Times New Roman" panose="02020603050405020304" pitchFamily="18" charset="0"/>
              </a:rPr>
              <a:t>input Page</a:t>
            </a:r>
            <a:endParaRPr lang="en-IN" sz="1600" b="1" dirty="0">
              <a:latin typeface="Times New Roman" panose="02020603050405020304" pitchFamily="18" charset="0"/>
              <a:cs typeface="Times New Roman" panose="02020603050405020304" pitchFamily="18" charset="0"/>
            </a:endParaRPr>
          </a:p>
        </p:txBody>
      </p:sp>
      <p:pic>
        <p:nvPicPr>
          <p:cNvPr id="8" name="Content Placeholder 7" descr="A home with a house in the background&#10;&#10;Description automatically generated">
            <a:extLst>
              <a:ext uri="{FF2B5EF4-FFF2-40B4-BE49-F238E27FC236}">
                <a16:creationId xmlns:a16="http://schemas.microsoft.com/office/drawing/2014/main" id="{C374E509-6C83-DD28-03E3-EE9678FB1C4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65760" y="471724"/>
            <a:ext cx="11521439" cy="5576000"/>
          </a:xfrm>
        </p:spPr>
      </p:pic>
    </p:spTree>
    <p:extLst>
      <p:ext uri="{BB962C8B-B14F-4D97-AF65-F5344CB8AC3E}">
        <p14:creationId xmlns:p14="http://schemas.microsoft.com/office/powerpoint/2010/main" val="316561956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E447A38-42E2-6373-39C3-44C651D20228}"/>
              </a:ext>
            </a:extLst>
          </p:cNvPr>
          <p:cNvSpPr>
            <a:spLocks noGrp="1"/>
          </p:cNvSpPr>
          <p:nvPr>
            <p:ph type="sldNum" sz="quarter" idx="12"/>
          </p:nvPr>
        </p:nvSpPr>
        <p:spPr/>
        <p:txBody>
          <a:bodyPr/>
          <a:lstStyle/>
          <a:p>
            <a:fld id="{D57F8A76-A89D-47CF-B350-D59FF3784F6C}" type="slidenum">
              <a:rPr lang="en-IN" smtClean="0"/>
              <a:t>38</a:t>
            </a:fld>
            <a:endParaRPr lang="en-IN"/>
          </a:p>
        </p:txBody>
      </p:sp>
      <p:sp>
        <p:nvSpPr>
          <p:cNvPr id="7" name="TextBox 6">
            <a:extLst>
              <a:ext uri="{FF2B5EF4-FFF2-40B4-BE49-F238E27FC236}">
                <a16:creationId xmlns:a16="http://schemas.microsoft.com/office/drawing/2014/main" id="{AE9D35F3-429F-E95A-51A0-CB8D4B8F8EBE}"/>
              </a:ext>
            </a:extLst>
          </p:cNvPr>
          <p:cNvSpPr txBox="1"/>
          <p:nvPr/>
        </p:nvSpPr>
        <p:spPr>
          <a:xfrm>
            <a:off x="4517005" y="6230421"/>
            <a:ext cx="3573624" cy="338554"/>
          </a:xfrm>
          <a:prstGeom prst="rect">
            <a:avLst/>
          </a:prstGeom>
          <a:noFill/>
        </p:spPr>
        <p:txBody>
          <a:bodyPr wrap="square" rtlCol="0">
            <a:spAutoFit/>
          </a:bodyPr>
          <a:lstStyle/>
          <a:p>
            <a:pPr algn="ctr"/>
            <a:r>
              <a:rPr lang="en-IN" sz="1600" b="1" dirty="0">
                <a:latin typeface="Times New Roman" panose="02020603050405020304" pitchFamily="18" charset="0"/>
                <a:cs typeface="Times New Roman" panose="02020603050405020304" pitchFamily="18" charset="0"/>
              </a:rPr>
              <a:t>Figure 15: </a:t>
            </a:r>
            <a:r>
              <a:rPr lang="en-IN" sz="1600" dirty="0">
                <a:latin typeface="Times New Roman" panose="02020603050405020304" pitchFamily="18" charset="0"/>
                <a:cs typeface="Times New Roman" panose="02020603050405020304" pitchFamily="18" charset="0"/>
              </a:rPr>
              <a:t>prediction Page</a:t>
            </a:r>
            <a:endParaRPr lang="en-IN" sz="1600" b="1" dirty="0">
              <a:latin typeface="Times New Roman" panose="02020603050405020304" pitchFamily="18" charset="0"/>
              <a:cs typeface="Times New Roman" panose="02020603050405020304" pitchFamily="18" charset="0"/>
            </a:endParaRPr>
          </a:p>
        </p:txBody>
      </p:sp>
      <p:pic>
        <p:nvPicPr>
          <p:cNvPr id="3" name="Picture 2" descr="A screenshot of a home&#10;&#10;Description automatically generated">
            <a:extLst>
              <a:ext uri="{FF2B5EF4-FFF2-40B4-BE49-F238E27FC236}">
                <a16:creationId xmlns:a16="http://schemas.microsoft.com/office/drawing/2014/main" id="{243FF494-8DDA-5CBE-E312-3045C33BB4C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1692" y="422032"/>
            <a:ext cx="11437034" cy="5808389"/>
          </a:xfrm>
          <a:prstGeom prst="rect">
            <a:avLst/>
          </a:prstGeom>
        </p:spPr>
      </p:pic>
    </p:spTree>
    <p:extLst>
      <p:ext uri="{BB962C8B-B14F-4D97-AF65-F5344CB8AC3E}">
        <p14:creationId xmlns:p14="http://schemas.microsoft.com/office/powerpoint/2010/main" val="257759145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A44EAD65-0D39-75A2-0FF1-B88B39F68920}"/>
              </a:ext>
            </a:extLst>
          </p:cNvPr>
          <p:cNvSpPr>
            <a:spLocks noGrp="1"/>
          </p:cNvSpPr>
          <p:nvPr>
            <p:ph type="sldNum" sz="quarter" idx="12"/>
          </p:nvPr>
        </p:nvSpPr>
        <p:spPr/>
        <p:txBody>
          <a:bodyPr/>
          <a:lstStyle/>
          <a:p>
            <a:fld id="{D57F8A76-A89D-47CF-B350-D59FF3784F6C}" type="slidenum">
              <a:rPr lang="en-IN" smtClean="0"/>
              <a:t>39</a:t>
            </a:fld>
            <a:endParaRPr lang="en-IN"/>
          </a:p>
        </p:txBody>
      </p:sp>
      <p:sp>
        <p:nvSpPr>
          <p:cNvPr id="8" name="TextBox 7">
            <a:extLst>
              <a:ext uri="{FF2B5EF4-FFF2-40B4-BE49-F238E27FC236}">
                <a16:creationId xmlns:a16="http://schemas.microsoft.com/office/drawing/2014/main" id="{DC0CF7B9-2DFC-E57D-0228-5FB3D7226673}"/>
              </a:ext>
            </a:extLst>
          </p:cNvPr>
          <p:cNvSpPr txBox="1"/>
          <p:nvPr/>
        </p:nvSpPr>
        <p:spPr>
          <a:xfrm>
            <a:off x="4393063" y="6265371"/>
            <a:ext cx="6098344" cy="369332"/>
          </a:xfrm>
          <a:prstGeom prst="rect">
            <a:avLst/>
          </a:prstGeom>
          <a:noFill/>
        </p:spPr>
        <p:txBody>
          <a:bodyPr wrap="square">
            <a:spAutoFit/>
          </a:bodyPr>
          <a:lstStyle/>
          <a:p>
            <a:r>
              <a:rPr lang="en-IN" sz="1800" b="1" dirty="0">
                <a:latin typeface="Times New Roman" panose="02020603050405020304" pitchFamily="18" charset="0"/>
                <a:cs typeface="Times New Roman" panose="02020603050405020304" pitchFamily="18" charset="0"/>
              </a:rPr>
              <a:t>Figure 16: </a:t>
            </a:r>
            <a:r>
              <a:rPr lang="en-IN" dirty="0">
                <a:latin typeface="Times New Roman" panose="02020603050405020304" pitchFamily="18" charset="0"/>
                <a:cs typeface="Times New Roman" panose="02020603050405020304" pitchFamily="18" charset="0"/>
              </a:rPr>
              <a:t>accuracy graph </a:t>
            </a:r>
            <a:r>
              <a:rPr lang="en-IN" sz="1800" dirty="0">
                <a:latin typeface="Times New Roman" panose="02020603050405020304" pitchFamily="18" charset="0"/>
                <a:cs typeface="Times New Roman" panose="02020603050405020304" pitchFamily="18" charset="0"/>
              </a:rPr>
              <a:t>Page</a:t>
            </a:r>
            <a:endParaRPr lang="en-US" dirty="0"/>
          </a:p>
        </p:txBody>
      </p:sp>
      <p:pic>
        <p:nvPicPr>
          <p:cNvPr id="7" name="Content Placeholder 6" descr="A screenshot of a graph&#10;&#10;Description automatically generated">
            <a:extLst>
              <a:ext uri="{FF2B5EF4-FFF2-40B4-BE49-F238E27FC236}">
                <a16:creationId xmlns:a16="http://schemas.microsoft.com/office/drawing/2014/main" id="{8491A357-62B0-0335-F702-C02D7A7BAA4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49943" y="537029"/>
            <a:ext cx="11205028" cy="5639934"/>
          </a:xfrm>
        </p:spPr>
      </p:pic>
    </p:spTree>
    <p:extLst>
      <p:ext uri="{BB962C8B-B14F-4D97-AF65-F5344CB8AC3E}">
        <p14:creationId xmlns:p14="http://schemas.microsoft.com/office/powerpoint/2010/main" val="18458409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09BF42C-93C9-0830-81A5-BA7D7D7A5A13}"/>
              </a:ext>
            </a:extLst>
          </p:cNvPr>
          <p:cNvSpPr>
            <a:spLocks noGrp="1"/>
          </p:cNvSpPr>
          <p:nvPr>
            <p:ph idx="1"/>
          </p:nvPr>
        </p:nvSpPr>
        <p:spPr>
          <a:xfrm>
            <a:off x="838200" y="491631"/>
            <a:ext cx="10515600" cy="365126"/>
          </a:xfrm>
        </p:spPr>
        <p:txBody>
          <a:bodyPr>
            <a:normAutofit/>
          </a:bodyPr>
          <a:lstStyle/>
          <a:p>
            <a:pPr marL="0" indent="0" algn="ctr">
              <a:buNone/>
            </a:pPr>
            <a:r>
              <a:rPr lang="en-US" sz="1800" b="1" u="sng" dirty="0">
                <a:latin typeface="Times New Roman" panose="02020603050405020304" pitchFamily="18" charset="0"/>
                <a:cs typeface="Times New Roman" panose="02020603050405020304" pitchFamily="18" charset="0"/>
              </a:rPr>
              <a:t>OUTLINES OF THE PRESENTATION</a:t>
            </a:r>
            <a:endParaRPr lang="en-IN" sz="1800" b="1" u="sng" dirty="0">
              <a:latin typeface="Times New Roman" panose="02020603050405020304" pitchFamily="18" charset="0"/>
              <a:cs typeface="Times New Roman" panose="02020603050405020304" pitchFamily="18" charset="0"/>
            </a:endParaRPr>
          </a:p>
          <a:p>
            <a:pPr marL="0" indent="0" algn="ctr">
              <a:buNone/>
            </a:pPr>
            <a:endParaRPr lang="en-IN" sz="1600" b="1"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790D8D6D-5274-47BF-2A4B-7BDFA235F52A}"/>
              </a:ext>
            </a:extLst>
          </p:cNvPr>
          <p:cNvSpPr>
            <a:spLocks noGrp="1"/>
          </p:cNvSpPr>
          <p:nvPr>
            <p:ph type="sldNum" sz="quarter" idx="12"/>
          </p:nvPr>
        </p:nvSpPr>
        <p:spPr/>
        <p:txBody>
          <a:bodyPr/>
          <a:lstStyle/>
          <a:p>
            <a:fld id="{D57F8A76-A89D-47CF-B350-D59FF3784F6C}" type="slidenum">
              <a:rPr lang="en-IN" smtClean="0"/>
              <a:pPr/>
              <a:t>4</a:t>
            </a:fld>
            <a:endParaRPr lang="en-IN" dirty="0"/>
          </a:p>
        </p:txBody>
      </p:sp>
      <p:sp>
        <p:nvSpPr>
          <p:cNvPr id="5" name="TextBox 4">
            <a:extLst>
              <a:ext uri="{FF2B5EF4-FFF2-40B4-BE49-F238E27FC236}">
                <a16:creationId xmlns:a16="http://schemas.microsoft.com/office/drawing/2014/main" id="{EA03BAC0-5C7F-4693-CD6D-EB82656E8F45}"/>
              </a:ext>
            </a:extLst>
          </p:cNvPr>
          <p:cNvSpPr txBox="1"/>
          <p:nvPr/>
        </p:nvSpPr>
        <p:spPr>
          <a:xfrm flipH="1">
            <a:off x="838200" y="1231641"/>
            <a:ext cx="10515600" cy="5218736"/>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Abstract</a:t>
            </a:r>
          </a:p>
          <a:p>
            <a:pPr marL="285750" indent="-285750">
              <a:lnSpc>
                <a:spcPct val="150000"/>
              </a:lnSpc>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Literature review</a:t>
            </a:r>
          </a:p>
          <a:p>
            <a:pPr marL="285750" indent="-285750">
              <a:lnSpc>
                <a:spcPct val="150000"/>
              </a:lnSpc>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Introduction</a:t>
            </a:r>
          </a:p>
          <a:p>
            <a:pPr marL="285750" indent="-285750">
              <a:lnSpc>
                <a:spcPct val="150000"/>
              </a:lnSpc>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Existing System</a:t>
            </a:r>
          </a:p>
          <a:p>
            <a:pPr marL="285750" indent="-285750">
              <a:lnSpc>
                <a:spcPct val="150000"/>
              </a:lnSpc>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Proposed System</a:t>
            </a:r>
          </a:p>
          <a:p>
            <a:pPr marL="285750" indent="-285750">
              <a:lnSpc>
                <a:spcPct val="150000"/>
              </a:lnSpc>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System Requirements</a:t>
            </a:r>
          </a:p>
          <a:p>
            <a:pPr marL="285750" indent="-285750">
              <a:lnSpc>
                <a:spcPct val="150000"/>
              </a:lnSpc>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Functional Requirements</a:t>
            </a:r>
          </a:p>
          <a:p>
            <a:pPr marL="285750" indent="-285750">
              <a:lnSpc>
                <a:spcPct val="150000"/>
              </a:lnSpc>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Non-Functional Requirements</a:t>
            </a:r>
          </a:p>
          <a:p>
            <a:pPr marL="285750" indent="-285750">
              <a:lnSpc>
                <a:spcPct val="150000"/>
              </a:lnSpc>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Architecture</a:t>
            </a:r>
          </a:p>
          <a:p>
            <a:pPr marL="285750" indent="-285750">
              <a:lnSpc>
                <a:spcPct val="150000"/>
              </a:lnSpc>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Block Diagram</a:t>
            </a:r>
          </a:p>
          <a:p>
            <a:pPr marL="285750" indent="-285750">
              <a:lnSpc>
                <a:spcPct val="150000"/>
              </a:lnSpc>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Algorithm</a:t>
            </a:r>
          </a:p>
          <a:p>
            <a:pPr marL="285750" indent="-285750">
              <a:lnSpc>
                <a:spcPct val="150000"/>
              </a:lnSpc>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Sample Code</a:t>
            </a:r>
          </a:p>
          <a:p>
            <a:pPr marL="285750" indent="-285750">
              <a:lnSpc>
                <a:spcPct val="150000"/>
              </a:lnSpc>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Output Screenshots</a:t>
            </a:r>
          </a:p>
          <a:p>
            <a:pPr marL="285750" indent="-285750">
              <a:lnSpc>
                <a:spcPct val="150000"/>
              </a:lnSpc>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Conclusion</a:t>
            </a:r>
          </a:p>
        </p:txBody>
      </p:sp>
      <p:sp>
        <p:nvSpPr>
          <p:cNvPr id="6" name="Rectangle 5">
            <a:extLst>
              <a:ext uri="{FF2B5EF4-FFF2-40B4-BE49-F238E27FC236}">
                <a16:creationId xmlns:a16="http://schemas.microsoft.com/office/drawing/2014/main" id="{AC3990AD-0DE0-C46E-2665-2D9B4A70FAD5}"/>
              </a:ext>
            </a:extLst>
          </p:cNvPr>
          <p:cNvSpPr/>
          <p:nvPr/>
        </p:nvSpPr>
        <p:spPr>
          <a:xfrm>
            <a:off x="0" y="0"/>
            <a:ext cx="12191999" cy="6858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10105177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C752D5C-8A8B-F231-AFBE-69446715B331}"/>
              </a:ext>
            </a:extLst>
          </p:cNvPr>
          <p:cNvSpPr>
            <a:spLocks noGrp="1"/>
          </p:cNvSpPr>
          <p:nvPr>
            <p:ph idx="1"/>
          </p:nvPr>
        </p:nvSpPr>
        <p:spPr>
          <a:xfrm>
            <a:off x="838200" y="649969"/>
            <a:ext cx="10515600" cy="5517567"/>
          </a:xfrm>
        </p:spPr>
        <p:txBody>
          <a:bodyPr>
            <a:normAutofit/>
          </a:bodyPr>
          <a:lstStyle/>
          <a:p>
            <a:pPr marL="0" marR="0" indent="0" algn="just">
              <a:lnSpc>
                <a:spcPct val="107000"/>
              </a:lnSpc>
              <a:spcBef>
                <a:spcPts val="0"/>
              </a:spcBef>
              <a:spcAft>
                <a:spcPts val="800"/>
              </a:spcAft>
              <a:buNone/>
            </a:pPr>
            <a:r>
              <a:rPr lang="en-US" dirty="0">
                <a:latin typeface="Times New Roman" panose="02020603050405020304" pitchFamily="18" charset="0"/>
                <a:cs typeface="Times New Roman" panose="02020603050405020304" pitchFamily="18" charset="0"/>
              </a:rPr>
              <a:t>				</a:t>
            </a:r>
            <a:r>
              <a:rPr lang="en-US" sz="1800" b="1" u="sng" kern="100" dirty="0">
                <a:effectLst/>
                <a:latin typeface="Times New Roman" panose="02020603050405020304" pitchFamily="18" charset="0"/>
                <a:ea typeface="Calibri" panose="020F0502020204030204" pitchFamily="34" charset="0"/>
                <a:cs typeface="Times New Roman" panose="02020603050405020304" pitchFamily="18" charset="0"/>
              </a:rPr>
              <a:t>CONCLUSION:</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gn="just">
              <a:lnSpc>
                <a:spcPct val="107000"/>
              </a:lnSpc>
              <a:spcBef>
                <a:spcPts val="0"/>
              </a:spcBef>
              <a:spcAft>
                <a:spcPts val="800"/>
              </a:spcAft>
              <a:buNone/>
            </a:pP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gn="just">
              <a:lnSpc>
                <a:spcPct val="150000"/>
              </a:lnSpc>
              <a:spcBef>
                <a:spcPts val="0"/>
              </a:spcBef>
              <a:spcAft>
                <a:spcPts val="800"/>
              </a:spcAft>
              <a:buNone/>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This system mainly concentrates on the comparison between different machine learning algorithms (Linear regression, Decision Tree, KNN) about  Real estate valuation Analysis. From the system results, Decision Tree algorithm has high accuracy value when compared to all the other algorithms regarding real estate valuation. Here the [MSE] Mean Square Error and R2 score are used to calculate the accuracy value of the algorithm on the King County Dataset which was collected from Kaggle website. They can be extended by applying the above said algorithms to predict House value.</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gn="ctr">
              <a:buNone/>
            </a:pPr>
            <a:endParaRPr lang="en-IN" b="1"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245C573D-1FA3-7D6D-ADCA-2B1A64D33B85}"/>
              </a:ext>
            </a:extLst>
          </p:cNvPr>
          <p:cNvSpPr>
            <a:spLocks noGrp="1"/>
          </p:cNvSpPr>
          <p:nvPr>
            <p:ph type="sldNum" sz="quarter" idx="12"/>
          </p:nvPr>
        </p:nvSpPr>
        <p:spPr/>
        <p:txBody>
          <a:bodyPr/>
          <a:lstStyle/>
          <a:p>
            <a:fld id="{D57F8A76-A89D-47CF-B350-D59FF3784F6C}" type="slidenum">
              <a:rPr lang="en-IN" smtClean="0"/>
              <a:t>40</a:t>
            </a:fld>
            <a:endParaRPr lang="en-IN"/>
          </a:p>
        </p:txBody>
      </p:sp>
      <p:sp>
        <p:nvSpPr>
          <p:cNvPr id="5" name="Rectangle 4">
            <a:extLst>
              <a:ext uri="{FF2B5EF4-FFF2-40B4-BE49-F238E27FC236}">
                <a16:creationId xmlns:a16="http://schemas.microsoft.com/office/drawing/2014/main" id="{9E3C8BFC-8161-3565-087A-55FA8C88DEBB}"/>
              </a:ext>
            </a:extLst>
          </p:cNvPr>
          <p:cNvSpPr/>
          <p:nvPr/>
        </p:nvSpPr>
        <p:spPr>
          <a:xfrm>
            <a:off x="1" y="-44970"/>
            <a:ext cx="12192000" cy="6858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0672155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1DF35D-6159-B109-E71F-9002EBEC66AD}"/>
              </a:ext>
            </a:extLst>
          </p:cNvPr>
          <p:cNvSpPr>
            <a:spLocks noGrp="1"/>
          </p:cNvSpPr>
          <p:nvPr>
            <p:ph type="title"/>
          </p:nvPr>
        </p:nvSpPr>
        <p:spPr>
          <a:xfrm>
            <a:off x="574961" y="503674"/>
            <a:ext cx="10515600" cy="1325563"/>
          </a:xfrm>
        </p:spPr>
        <p:txBody>
          <a:bodyPr>
            <a:normAutofit/>
          </a:bodyPr>
          <a:lstStyle/>
          <a:p>
            <a:pPr algn="ctr"/>
            <a:r>
              <a:rPr lang="en-US" sz="1800" b="1" dirty="0">
                <a:latin typeface="Times New Roman" panose="02020603050405020304" pitchFamily="18" charset="0"/>
                <a:cs typeface="Times New Roman" panose="02020603050405020304" pitchFamily="18" charset="0"/>
              </a:rPr>
              <a:t>ABSTRACT</a:t>
            </a:r>
            <a:endParaRPr lang="en-IN" sz="18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2177280C-38D8-6DC9-56E2-FE43AEF448F5}"/>
              </a:ext>
            </a:extLst>
          </p:cNvPr>
          <p:cNvSpPr>
            <a:spLocks noGrp="1"/>
          </p:cNvSpPr>
          <p:nvPr>
            <p:ph idx="1"/>
          </p:nvPr>
        </p:nvSpPr>
        <p:spPr>
          <a:xfrm>
            <a:off x="766556" y="1271726"/>
            <a:ext cx="10515600" cy="4351338"/>
          </a:xfrm>
        </p:spPr>
        <p:txBody>
          <a:bodyPr>
            <a:normAutofit/>
          </a:bodyPr>
          <a:lstStyle/>
          <a:p>
            <a:pPr marL="2514600" marR="0" indent="0">
              <a:lnSpc>
                <a:spcPct val="150000"/>
              </a:lnSpc>
              <a:spcBef>
                <a:spcPts val="0"/>
              </a:spcBef>
              <a:spcAft>
                <a:spcPts val="800"/>
              </a:spcAft>
              <a:buNone/>
            </a:pPr>
            <a:r>
              <a:rPr lang="en-US" sz="14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gn="just">
              <a:lnSpc>
                <a:spcPct val="150000"/>
              </a:lnSpc>
              <a:spcBef>
                <a:spcPts val="0"/>
              </a:spcBef>
              <a:spcAft>
                <a:spcPts val="800"/>
              </a:spcAft>
              <a:buNone/>
            </a:pPr>
            <a:r>
              <a:rPr lang="en-US" sz="1800" kern="1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sz="1800" b="0" i="0" u="none" strike="noStrike" baseline="0" dirty="0">
                <a:solidFill>
                  <a:srgbClr val="000000"/>
                </a:solidFill>
                <a:latin typeface="Times New Roman" panose="02020603050405020304" pitchFamily="18" charset="0"/>
              </a:rPr>
              <a:t>Buying a dream house is a common aspiration for people in these days, but accurately predicting its price has become more challenging, especially for those without expertise in this field. This difficulty often hinders informed decision-making when it comes to purchasing property. However, there is a proposed system that aims to simplify house price prediction by considering crucial factors. The system utilizes multiple regression techniques and bases on their performance through weighted averaging, leading to highly accurate predictions. This approach minimizes error and enhances accuracy. </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 name="Slide Number Placeholder 4">
            <a:extLst>
              <a:ext uri="{FF2B5EF4-FFF2-40B4-BE49-F238E27FC236}">
                <a16:creationId xmlns:a16="http://schemas.microsoft.com/office/drawing/2014/main" id="{28A9EF99-9CA8-62D0-898E-94EE529CF21D}"/>
              </a:ext>
            </a:extLst>
          </p:cNvPr>
          <p:cNvSpPr>
            <a:spLocks noGrp="1"/>
          </p:cNvSpPr>
          <p:nvPr>
            <p:ph type="sldNum" sz="quarter" idx="12"/>
          </p:nvPr>
        </p:nvSpPr>
        <p:spPr/>
        <p:txBody>
          <a:bodyPr/>
          <a:lstStyle/>
          <a:p>
            <a:fld id="{D57F8A76-A89D-47CF-B350-D59FF3784F6C}" type="slidenum">
              <a:rPr lang="en-IN" smtClean="0"/>
              <a:t>5</a:t>
            </a:fld>
            <a:endParaRPr lang="en-IN"/>
          </a:p>
        </p:txBody>
      </p:sp>
      <p:sp>
        <p:nvSpPr>
          <p:cNvPr id="4" name="Rectangle 3">
            <a:extLst>
              <a:ext uri="{FF2B5EF4-FFF2-40B4-BE49-F238E27FC236}">
                <a16:creationId xmlns:a16="http://schemas.microsoft.com/office/drawing/2014/main" id="{753E9409-5D29-33BF-FAF4-B665B01300A2}"/>
              </a:ext>
            </a:extLst>
          </p:cNvPr>
          <p:cNvSpPr/>
          <p:nvPr/>
        </p:nvSpPr>
        <p:spPr>
          <a:xfrm>
            <a:off x="0" y="0"/>
            <a:ext cx="12191999" cy="6858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8395140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6A1DAFA-B7B2-4B0F-2961-57A91CACB20F}"/>
              </a:ext>
            </a:extLst>
          </p:cNvPr>
          <p:cNvSpPr>
            <a:spLocks noGrp="1"/>
          </p:cNvSpPr>
          <p:nvPr>
            <p:ph idx="1"/>
          </p:nvPr>
        </p:nvSpPr>
        <p:spPr>
          <a:xfrm>
            <a:off x="632086" y="841580"/>
            <a:ext cx="10867868" cy="5879895"/>
          </a:xfrm>
        </p:spPr>
        <p:txBody>
          <a:bodyPr>
            <a:normAutofit fontScale="25000" lnSpcReduction="20000"/>
          </a:bodyPr>
          <a:lstStyle/>
          <a:p>
            <a:pPr marL="0" indent="0">
              <a:lnSpc>
                <a:spcPct val="170000"/>
              </a:lnSpc>
              <a:buNone/>
            </a:pPr>
            <a:r>
              <a:rPr lang="en-US" sz="7200" b="1" i="0" u="none" strike="noStrike" baseline="0" dirty="0">
                <a:solidFill>
                  <a:srgbClr val="000000"/>
                </a:solidFill>
                <a:latin typeface="Times New Roman" panose="02020603050405020304" pitchFamily="18" charset="0"/>
                <a:cs typeface="Times New Roman" panose="02020603050405020304" pitchFamily="18" charset="0"/>
              </a:rPr>
              <a:t>[1] Li, J., Liu, C., Zhang, H."</a:t>
            </a:r>
            <a:r>
              <a:rPr lang="en-US" sz="7200" b="1" i="0" u="none" strike="noStrike" baseline="0" dirty="0" err="1">
                <a:solidFill>
                  <a:srgbClr val="000000"/>
                </a:solidFill>
                <a:latin typeface="Times New Roman" panose="02020603050405020304" pitchFamily="18" charset="0"/>
                <a:cs typeface="Times New Roman" panose="02020603050405020304" pitchFamily="18" charset="0"/>
              </a:rPr>
              <a:t>XGBoost</a:t>
            </a:r>
            <a:r>
              <a:rPr lang="en-US" sz="7200" b="1" i="0" u="none" strike="noStrike" baseline="0" dirty="0">
                <a:solidFill>
                  <a:srgbClr val="000000"/>
                </a:solidFill>
                <a:latin typeface="Times New Roman" panose="02020603050405020304" pitchFamily="18" charset="0"/>
                <a:cs typeface="Times New Roman" panose="02020603050405020304" pitchFamily="18" charset="0"/>
              </a:rPr>
              <a:t> for Real Estate Valuation: A Comparative </a:t>
            </a:r>
            <a:r>
              <a:rPr lang="en-US" sz="7200" b="1" i="0" u="none" strike="noStrike" baseline="0" dirty="0" err="1">
                <a:solidFill>
                  <a:srgbClr val="000000"/>
                </a:solidFill>
                <a:latin typeface="Times New Roman" panose="02020603050405020304" pitchFamily="18" charset="0"/>
                <a:cs typeface="Times New Roman" panose="02020603050405020304" pitchFamily="18" charset="0"/>
              </a:rPr>
              <a:t>Study".International</a:t>
            </a:r>
            <a:r>
              <a:rPr lang="en-US" sz="7200" b="1" i="0" u="none" strike="noStrike" baseline="0" dirty="0">
                <a:solidFill>
                  <a:srgbClr val="000000"/>
                </a:solidFill>
                <a:latin typeface="Times New Roman" panose="02020603050405020304" pitchFamily="18" charset="0"/>
                <a:cs typeface="Times New Roman" panose="02020603050405020304" pitchFamily="18" charset="0"/>
              </a:rPr>
              <a:t> Journal of Geographical Information Science, 2020. </a:t>
            </a:r>
            <a:endParaRPr lang="en-US" sz="7200" b="0" i="0" u="none" strike="noStrike" baseline="0" dirty="0">
              <a:solidFill>
                <a:srgbClr val="000000"/>
              </a:solidFill>
              <a:latin typeface="Times New Roman" panose="02020603050405020304" pitchFamily="18" charset="0"/>
              <a:cs typeface="Times New Roman" panose="02020603050405020304" pitchFamily="18" charset="0"/>
            </a:endParaRPr>
          </a:p>
          <a:p>
            <a:pPr marL="0" indent="0">
              <a:lnSpc>
                <a:spcPct val="170000"/>
              </a:lnSpc>
              <a:buNone/>
            </a:pPr>
            <a:r>
              <a:rPr lang="en-US" sz="7200" b="0" i="0" u="none" strike="noStrike" baseline="0" dirty="0">
                <a:solidFill>
                  <a:srgbClr val="000000"/>
                </a:solidFill>
                <a:latin typeface="Times New Roman" panose="02020603050405020304" pitchFamily="18" charset="0"/>
                <a:cs typeface="Times New Roman" panose="02020603050405020304" pitchFamily="18" charset="0"/>
              </a:rPr>
              <a:t>This study focuses on the use of the </a:t>
            </a:r>
            <a:r>
              <a:rPr lang="en-US" sz="7200" b="0" i="0" u="none" strike="noStrike" baseline="0" dirty="0" err="1">
                <a:solidFill>
                  <a:srgbClr val="000000"/>
                </a:solidFill>
                <a:latin typeface="Times New Roman" panose="02020603050405020304" pitchFamily="18" charset="0"/>
                <a:cs typeface="Times New Roman" panose="02020603050405020304" pitchFamily="18" charset="0"/>
              </a:rPr>
              <a:t>XGBoost</a:t>
            </a:r>
            <a:r>
              <a:rPr lang="en-US" sz="7200" b="0" i="0" u="none" strike="noStrike" baseline="0" dirty="0">
                <a:solidFill>
                  <a:srgbClr val="000000"/>
                </a:solidFill>
                <a:latin typeface="Times New Roman" panose="02020603050405020304" pitchFamily="18" charset="0"/>
                <a:cs typeface="Times New Roman" panose="02020603050405020304" pitchFamily="18" charset="0"/>
              </a:rPr>
              <a:t> algorithm for real estate valuation. The authors conducted a comparative analysis of </a:t>
            </a:r>
            <a:r>
              <a:rPr lang="en-US" sz="7200" b="0" i="0" u="none" strike="noStrike" baseline="0" dirty="0" err="1">
                <a:solidFill>
                  <a:srgbClr val="000000"/>
                </a:solidFill>
                <a:latin typeface="Times New Roman" panose="02020603050405020304" pitchFamily="18" charset="0"/>
                <a:cs typeface="Times New Roman" panose="02020603050405020304" pitchFamily="18" charset="0"/>
              </a:rPr>
              <a:t>XGBoost</a:t>
            </a:r>
            <a:r>
              <a:rPr lang="en-US" sz="7200" b="0" i="0" u="none" strike="noStrike" baseline="0" dirty="0">
                <a:solidFill>
                  <a:srgbClr val="000000"/>
                </a:solidFill>
                <a:latin typeface="Times New Roman" panose="02020603050405020304" pitchFamily="18" charset="0"/>
                <a:cs typeface="Times New Roman" panose="02020603050405020304" pitchFamily="18" charset="0"/>
              </a:rPr>
              <a:t> with other machine learning models, using a dataset of residential properties. The results demonstrated that </a:t>
            </a:r>
            <a:r>
              <a:rPr lang="en-US" sz="7200" b="0" i="0" u="none" strike="noStrike" baseline="0" dirty="0" err="1">
                <a:solidFill>
                  <a:srgbClr val="000000"/>
                </a:solidFill>
                <a:latin typeface="Times New Roman" panose="02020603050405020304" pitchFamily="18" charset="0"/>
                <a:cs typeface="Times New Roman" panose="02020603050405020304" pitchFamily="18" charset="0"/>
              </a:rPr>
              <a:t>XGBoost</a:t>
            </a:r>
            <a:r>
              <a:rPr lang="en-US" sz="7200" b="0" i="0" u="none" strike="noStrike" baseline="0" dirty="0">
                <a:solidFill>
                  <a:srgbClr val="000000"/>
                </a:solidFill>
                <a:latin typeface="Times New Roman" panose="02020603050405020304" pitchFamily="18" charset="0"/>
                <a:cs typeface="Times New Roman" panose="02020603050405020304" pitchFamily="18" charset="0"/>
              </a:rPr>
              <a:t> outperformed the other models in terms of accuracy and feature importance, indicating its effectiveness for real estate valuation tasks.</a:t>
            </a:r>
            <a:endParaRPr lang="en-US" sz="5500" b="0" i="0" u="none" strike="noStrike" baseline="0" dirty="0">
              <a:solidFill>
                <a:srgbClr val="000000"/>
              </a:solidFill>
              <a:latin typeface="Times New Roman" panose="02020603050405020304" pitchFamily="18" charset="0"/>
              <a:cs typeface="Times New Roman" panose="02020603050405020304" pitchFamily="18" charset="0"/>
            </a:endParaRPr>
          </a:p>
          <a:p>
            <a:pPr marL="0" indent="0">
              <a:lnSpc>
                <a:spcPct val="170000"/>
              </a:lnSpc>
              <a:buNone/>
            </a:pPr>
            <a:r>
              <a:rPr lang="en-US" sz="7200" b="1" i="0" u="none" strike="noStrike" baseline="0" dirty="0">
                <a:solidFill>
                  <a:srgbClr val="000000"/>
                </a:solidFill>
                <a:latin typeface="Times New Roman" panose="02020603050405020304" pitchFamily="18" charset="0"/>
              </a:rPr>
              <a:t>[2] Zhao, X., Li, H., Wang, </a:t>
            </a:r>
            <a:r>
              <a:rPr lang="en-US" sz="7200" b="1" i="0" u="none" strike="noStrike" baseline="0" dirty="0" err="1">
                <a:solidFill>
                  <a:srgbClr val="000000"/>
                </a:solidFill>
                <a:latin typeface="Times New Roman" panose="02020603050405020304" pitchFamily="18" charset="0"/>
              </a:rPr>
              <a:t>Y."Gaussian</a:t>
            </a:r>
            <a:r>
              <a:rPr lang="en-US" sz="7200" b="1" i="0" u="none" strike="noStrike" baseline="0" dirty="0">
                <a:solidFill>
                  <a:srgbClr val="000000"/>
                </a:solidFill>
                <a:latin typeface="Times New Roman" panose="02020603050405020304" pitchFamily="18" charset="0"/>
              </a:rPr>
              <a:t> Process Regression for Real Estate Valuation: A Comprehensive </a:t>
            </a:r>
            <a:r>
              <a:rPr lang="en-US" sz="7200" b="1" i="0" u="none" strike="noStrike" baseline="0" dirty="0" err="1">
                <a:solidFill>
                  <a:srgbClr val="000000"/>
                </a:solidFill>
                <a:latin typeface="Times New Roman" panose="02020603050405020304" pitchFamily="18" charset="0"/>
              </a:rPr>
              <a:t>Study".Computers</a:t>
            </a:r>
            <a:r>
              <a:rPr lang="en-US" sz="7200" b="1" i="0" u="none" strike="noStrike" baseline="0" dirty="0">
                <a:solidFill>
                  <a:srgbClr val="000000"/>
                </a:solidFill>
                <a:latin typeface="Times New Roman" panose="02020603050405020304" pitchFamily="18" charset="0"/>
              </a:rPr>
              <a:t>, Environment and Urban Systems, 2022. </a:t>
            </a:r>
            <a:endParaRPr lang="en-US" sz="7200" b="0" i="0" u="none" strike="noStrike" baseline="0" dirty="0">
              <a:solidFill>
                <a:srgbClr val="000000"/>
              </a:solidFill>
              <a:latin typeface="Times New Roman" panose="02020603050405020304" pitchFamily="18" charset="0"/>
            </a:endParaRPr>
          </a:p>
          <a:p>
            <a:pPr marL="0" indent="0">
              <a:lnSpc>
                <a:spcPct val="170000"/>
              </a:lnSpc>
              <a:buNone/>
            </a:pPr>
            <a:r>
              <a:rPr lang="en-US" sz="7200" b="0" i="0" u="none" strike="noStrike" baseline="0" dirty="0">
                <a:solidFill>
                  <a:srgbClr val="000000"/>
                </a:solidFill>
                <a:latin typeface="Times New Roman" panose="02020603050405020304" pitchFamily="18" charset="0"/>
              </a:rPr>
              <a:t>This research explores the application of Gaussian process regression (GPR) for real estate valuation. The authors conducted a comprehensive study to evaluate the performance of GPR using a dataset of residential properties. The findings demonstrated the effectiveness of GPR in capturing complex patterns and achieving accurate predictions in real estate valuation. </a:t>
            </a:r>
            <a:endParaRPr lang="en-US" sz="72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indent="0" algn="just">
              <a:lnSpc>
                <a:spcPct val="150000"/>
              </a:lnSpc>
              <a:spcBef>
                <a:spcPts val="0"/>
              </a:spcBef>
              <a:spcAft>
                <a:spcPts val="800"/>
              </a:spcAft>
              <a:buNone/>
            </a:pPr>
            <a:r>
              <a:rPr lang="en-US" sz="2900" b="1" kern="1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US" sz="29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gn="just">
              <a:lnSpc>
                <a:spcPct val="150000"/>
              </a:lnSpc>
              <a:spcBef>
                <a:spcPts val="0"/>
              </a:spcBef>
              <a:spcAft>
                <a:spcPts val="800"/>
              </a:spcAft>
              <a:buNone/>
            </a:pPr>
            <a:r>
              <a:rPr lang="en-US" sz="2900" kern="1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US" dirty="0"/>
          </a:p>
        </p:txBody>
      </p:sp>
      <p:sp>
        <p:nvSpPr>
          <p:cNvPr id="4" name="Slide Number Placeholder 3">
            <a:extLst>
              <a:ext uri="{FF2B5EF4-FFF2-40B4-BE49-F238E27FC236}">
                <a16:creationId xmlns:a16="http://schemas.microsoft.com/office/drawing/2014/main" id="{06F6706D-C3C3-9584-5452-D0C57B526B5A}"/>
              </a:ext>
            </a:extLst>
          </p:cNvPr>
          <p:cNvSpPr>
            <a:spLocks noGrp="1"/>
          </p:cNvSpPr>
          <p:nvPr>
            <p:ph type="sldNum" sz="quarter" idx="12"/>
          </p:nvPr>
        </p:nvSpPr>
        <p:spPr/>
        <p:txBody>
          <a:bodyPr/>
          <a:lstStyle/>
          <a:p>
            <a:fld id="{D57F8A76-A89D-47CF-B350-D59FF3784F6C}" type="slidenum">
              <a:rPr lang="en-IN" smtClean="0"/>
              <a:t>6</a:t>
            </a:fld>
            <a:endParaRPr lang="en-IN"/>
          </a:p>
        </p:txBody>
      </p:sp>
      <p:sp>
        <p:nvSpPr>
          <p:cNvPr id="2" name="Title 1">
            <a:extLst>
              <a:ext uri="{FF2B5EF4-FFF2-40B4-BE49-F238E27FC236}">
                <a16:creationId xmlns:a16="http://schemas.microsoft.com/office/drawing/2014/main" id="{33E70F45-3A9A-A1D2-A43F-2D04B8FA8BDD}"/>
              </a:ext>
            </a:extLst>
          </p:cNvPr>
          <p:cNvSpPr>
            <a:spLocks noGrp="1"/>
          </p:cNvSpPr>
          <p:nvPr>
            <p:ph type="title"/>
          </p:nvPr>
        </p:nvSpPr>
        <p:spPr>
          <a:xfrm>
            <a:off x="808220" y="-6969"/>
            <a:ext cx="10515600" cy="1325563"/>
          </a:xfrm>
        </p:spPr>
        <p:txBody>
          <a:bodyPr>
            <a:normAutofit/>
          </a:bodyPr>
          <a:lstStyle/>
          <a:p>
            <a:pPr algn="ctr"/>
            <a:r>
              <a:rPr lang="en-US" sz="1800" b="1" dirty="0">
                <a:latin typeface="Times New Roman" panose="02020603050405020304" pitchFamily="18" charset="0"/>
                <a:cs typeface="Times New Roman" panose="02020603050405020304" pitchFamily="18" charset="0"/>
              </a:rPr>
              <a:t>LITARETURE REVIEW</a:t>
            </a:r>
            <a:endParaRPr lang="en-IN" sz="18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623330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3A46C23-7ED4-B376-A79A-974E5356EA67}"/>
              </a:ext>
            </a:extLst>
          </p:cNvPr>
          <p:cNvSpPr>
            <a:spLocks noGrp="1"/>
          </p:cNvSpPr>
          <p:nvPr>
            <p:ph idx="1"/>
          </p:nvPr>
        </p:nvSpPr>
        <p:spPr>
          <a:xfrm>
            <a:off x="523405" y="716352"/>
            <a:ext cx="11063991" cy="4351338"/>
          </a:xfrm>
        </p:spPr>
        <p:txBody>
          <a:bodyPr>
            <a:normAutofit/>
          </a:bodyPr>
          <a:lstStyle/>
          <a:p>
            <a:pPr marL="0" indent="0">
              <a:lnSpc>
                <a:spcPct val="150000"/>
              </a:lnSpc>
              <a:buNone/>
            </a:pPr>
            <a:r>
              <a:rPr lang="en-US" sz="1800" b="1" i="0" u="none" strike="noStrike" baseline="0" dirty="0">
                <a:solidFill>
                  <a:srgbClr val="000000"/>
                </a:solidFill>
                <a:latin typeface="Times New Roman" panose="02020603050405020304" pitchFamily="18" charset="0"/>
              </a:rPr>
              <a:t>[3] Chen, T., Liu, Y., Liu, </a:t>
            </a:r>
            <a:r>
              <a:rPr lang="en-US" sz="1800" b="1" i="0" u="none" strike="noStrike" baseline="0" dirty="0" err="1">
                <a:solidFill>
                  <a:srgbClr val="000000"/>
                </a:solidFill>
                <a:latin typeface="Times New Roman" panose="02020603050405020304" pitchFamily="18" charset="0"/>
              </a:rPr>
              <a:t>X."Real</a:t>
            </a:r>
            <a:r>
              <a:rPr lang="en-US" sz="1800" b="1" i="0" u="none" strike="noStrike" baseline="0" dirty="0">
                <a:solidFill>
                  <a:srgbClr val="000000"/>
                </a:solidFill>
                <a:latin typeface="Times New Roman" panose="02020603050405020304" pitchFamily="18" charset="0"/>
              </a:rPr>
              <a:t> Estate Valuation Using Support Vector Regression: A Comparative </a:t>
            </a:r>
            <a:r>
              <a:rPr lang="en-US" sz="1800" b="1" i="0" u="none" strike="noStrike" baseline="0" dirty="0" err="1">
                <a:solidFill>
                  <a:srgbClr val="000000"/>
                </a:solidFill>
                <a:latin typeface="Times New Roman" panose="02020603050405020304" pitchFamily="18" charset="0"/>
              </a:rPr>
              <a:t>Study".International</a:t>
            </a:r>
            <a:r>
              <a:rPr lang="en-US" sz="1800" b="1" i="0" u="none" strike="noStrike" baseline="0" dirty="0">
                <a:solidFill>
                  <a:srgbClr val="000000"/>
                </a:solidFill>
                <a:latin typeface="Times New Roman" panose="02020603050405020304" pitchFamily="18" charset="0"/>
              </a:rPr>
              <a:t> Journal of Computational Intelligence Systems, 2019. </a:t>
            </a:r>
            <a:endParaRPr lang="en-US" sz="1800" b="0" i="0" u="none" strike="noStrike" baseline="0" dirty="0">
              <a:solidFill>
                <a:srgbClr val="000000"/>
              </a:solidFill>
              <a:latin typeface="Times New Roman" panose="02020603050405020304" pitchFamily="18" charset="0"/>
            </a:endParaRPr>
          </a:p>
          <a:p>
            <a:pPr marL="0" indent="0">
              <a:lnSpc>
                <a:spcPct val="150000"/>
              </a:lnSpc>
              <a:buNone/>
            </a:pPr>
            <a:r>
              <a:rPr lang="en-US" sz="1800" b="0" i="0" u="none" strike="noStrike" baseline="0" dirty="0">
                <a:solidFill>
                  <a:srgbClr val="000000"/>
                </a:solidFill>
                <a:latin typeface="Times New Roman" panose="02020603050405020304" pitchFamily="18" charset="0"/>
              </a:rPr>
              <a:t>This study focuses on the application of support vector regression (SVR) for real estate valuation. The authors compared SVR with other machine learning models and evaluated their performance using a dataset of residential properties. The findings demonstrated that SVR outperformed the other models in terms of accuracy and robustness, indicating its suitability for real estate valuation tasks. </a:t>
            </a:r>
            <a:endParaRPr lang="en-US" sz="1800" dirty="0"/>
          </a:p>
        </p:txBody>
      </p:sp>
      <p:sp>
        <p:nvSpPr>
          <p:cNvPr id="4" name="Slide Number Placeholder 3">
            <a:extLst>
              <a:ext uri="{FF2B5EF4-FFF2-40B4-BE49-F238E27FC236}">
                <a16:creationId xmlns:a16="http://schemas.microsoft.com/office/drawing/2014/main" id="{2D274DA4-6285-179B-35A4-C038B61416BE}"/>
              </a:ext>
            </a:extLst>
          </p:cNvPr>
          <p:cNvSpPr>
            <a:spLocks noGrp="1"/>
          </p:cNvSpPr>
          <p:nvPr>
            <p:ph type="sldNum" sz="quarter" idx="12"/>
          </p:nvPr>
        </p:nvSpPr>
        <p:spPr/>
        <p:txBody>
          <a:bodyPr/>
          <a:lstStyle/>
          <a:p>
            <a:fld id="{D57F8A76-A89D-47CF-B350-D59FF3784F6C}" type="slidenum">
              <a:rPr lang="en-IN" smtClean="0"/>
              <a:t>7</a:t>
            </a:fld>
            <a:endParaRPr lang="en-IN"/>
          </a:p>
        </p:txBody>
      </p:sp>
    </p:spTree>
    <p:extLst>
      <p:ext uri="{BB962C8B-B14F-4D97-AF65-F5344CB8AC3E}">
        <p14:creationId xmlns:p14="http://schemas.microsoft.com/office/powerpoint/2010/main" val="38214768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634F09-1C3A-FF3F-2892-F434D47F8B91}"/>
              </a:ext>
            </a:extLst>
          </p:cNvPr>
          <p:cNvSpPr>
            <a:spLocks noGrp="1"/>
          </p:cNvSpPr>
          <p:nvPr>
            <p:ph type="title"/>
          </p:nvPr>
        </p:nvSpPr>
        <p:spPr>
          <a:xfrm>
            <a:off x="838200" y="428492"/>
            <a:ext cx="10515600" cy="789118"/>
          </a:xfrm>
        </p:spPr>
        <p:txBody>
          <a:bodyPr>
            <a:normAutofit/>
          </a:bodyPr>
          <a:lstStyle/>
          <a:p>
            <a:pPr algn="ctr"/>
            <a:r>
              <a:rPr lang="en-US" sz="1800" b="1" u="sng" dirty="0">
                <a:latin typeface="Times New Roman" panose="02020603050405020304" pitchFamily="18" charset="0"/>
                <a:cs typeface="Times New Roman" panose="02020603050405020304" pitchFamily="18" charset="0"/>
              </a:rPr>
              <a:t>INTRODUCTION</a:t>
            </a:r>
            <a:endParaRPr lang="en-IN" sz="1800" b="1" u="sng"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CD046DF0-E0E4-FC95-DBCA-C5F7C0138465}"/>
              </a:ext>
            </a:extLst>
          </p:cNvPr>
          <p:cNvSpPr>
            <a:spLocks noGrp="1"/>
          </p:cNvSpPr>
          <p:nvPr>
            <p:ph idx="1"/>
          </p:nvPr>
        </p:nvSpPr>
        <p:spPr>
          <a:xfrm>
            <a:off x="832281" y="1342079"/>
            <a:ext cx="10515600" cy="4722917"/>
          </a:xfrm>
        </p:spPr>
        <p:txBody>
          <a:bodyPr>
            <a:noAutofit/>
          </a:bodyPr>
          <a:lstStyle/>
          <a:p>
            <a:pPr marL="0" indent="0" algn="just">
              <a:lnSpc>
                <a:spcPct val="150000"/>
              </a:lnSpc>
              <a:buNone/>
            </a:pPr>
            <a:r>
              <a:rPr lang="en-US" sz="1800" b="0" i="0" dirty="0">
                <a:effectLst/>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H</a:t>
            </a:r>
            <a:r>
              <a:rPr lang="en-US" sz="1800" b="0" i="0" dirty="0">
                <a:effectLst/>
                <a:latin typeface="Times New Roman" panose="02020603050405020304" pitchFamily="18" charset="0"/>
                <a:cs typeface="Times New Roman" panose="02020603050405020304" pitchFamily="18" charset="0"/>
              </a:rPr>
              <a:t>ouse marketing is a complex and dynamic system influenced by various factors such as </a:t>
            </a:r>
            <a:r>
              <a:rPr lang="en-US" sz="1800" dirty="0">
                <a:latin typeface="Times New Roman" panose="02020603050405020304" pitchFamily="18" charset="0"/>
                <a:cs typeface="Times New Roman" panose="02020603050405020304" pitchFamily="18" charset="0"/>
              </a:rPr>
              <a:t>floors</a:t>
            </a:r>
            <a:r>
              <a:rPr lang="en-US" sz="1800" b="0" i="0" dirty="0">
                <a:effectLst/>
                <a:latin typeface="Times New Roman" panose="02020603050405020304" pitchFamily="18" charset="0"/>
                <a:cs typeface="Times New Roman" panose="02020603050405020304" pitchFamily="18" charset="0"/>
              </a:rPr>
              <a:t>, size, amenities, and market trends. Predicting house prices accurately is essential for both buyers and sellers to make informed decisions. Regression is a widely used statistical technique that assumes a linear relationship between the independent variables (such as square footage, number of bedrooms, etc.) and the dependent variable (house price). By analyzing historical housing data and applying some regressions, we can create a model that can estimate the price of a house based on its characteristics.</a:t>
            </a:r>
          </a:p>
          <a:p>
            <a:pPr marL="0" indent="0">
              <a:buNone/>
            </a:pPr>
            <a:endParaRPr lang="en-US" sz="1800" dirty="0">
              <a:latin typeface="Times New Roman" panose="02020603050405020304" pitchFamily="18" charset="0"/>
              <a:cs typeface="Times New Roman" panose="02020603050405020304" pitchFamily="18" charset="0"/>
            </a:endParaRPr>
          </a:p>
          <a:p>
            <a:pPr marL="0" indent="0" algn="just">
              <a:lnSpc>
                <a:spcPct val="150000"/>
              </a:lnSpc>
              <a:buNone/>
            </a:pPr>
            <a:endParaRPr lang="en-IN" sz="1800" dirty="0">
              <a:latin typeface="Times New Roman" panose="02020603050405020304" pitchFamily="18" charset="0"/>
              <a:cs typeface="Times New Roman" panose="02020603050405020304" pitchFamily="18" charset="0"/>
            </a:endParaRPr>
          </a:p>
        </p:txBody>
      </p:sp>
      <p:sp>
        <p:nvSpPr>
          <p:cNvPr id="5" name="Slide Number Placeholder 4">
            <a:extLst>
              <a:ext uri="{FF2B5EF4-FFF2-40B4-BE49-F238E27FC236}">
                <a16:creationId xmlns:a16="http://schemas.microsoft.com/office/drawing/2014/main" id="{9595362E-58D0-7246-CAEA-9CEFEAEB64D7}"/>
              </a:ext>
            </a:extLst>
          </p:cNvPr>
          <p:cNvSpPr>
            <a:spLocks noGrp="1"/>
          </p:cNvSpPr>
          <p:nvPr>
            <p:ph type="sldNum" sz="quarter" idx="12"/>
          </p:nvPr>
        </p:nvSpPr>
        <p:spPr/>
        <p:txBody>
          <a:bodyPr/>
          <a:lstStyle/>
          <a:p>
            <a:fld id="{D57F8A76-A89D-47CF-B350-D59FF3784F6C}" type="slidenum">
              <a:rPr lang="en-IN" smtClean="0"/>
              <a:t>8</a:t>
            </a:fld>
            <a:endParaRPr lang="en-IN" dirty="0"/>
          </a:p>
        </p:txBody>
      </p:sp>
      <p:sp>
        <p:nvSpPr>
          <p:cNvPr id="4" name="Rectangle 3">
            <a:extLst>
              <a:ext uri="{FF2B5EF4-FFF2-40B4-BE49-F238E27FC236}">
                <a16:creationId xmlns:a16="http://schemas.microsoft.com/office/drawing/2014/main" id="{6C828A19-5761-A8BC-E629-902E70CB96C6}"/>
              </a:ext>
            </a:extLst>
          </p:cNvPr>
          <p:cNvSpPr/>
          <p:nvPr/>
        </p:nvSpPr>
        <p:spPr>
          <a:xfrm>
            <a:off x="0" y="0"/>
            <a:ext cx="12191999" cy="6858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9513504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D57F8A76-A89D-47CF-B350-D59FF3784F6C}" type="slidenum">
              <a:rPr lang="en-IN" smtClean="0"/>
              <a:t>9</a:t>
            </a:fld>
            <a:endParaRPr lang="en-IN"/>
          </a:p>
        </p:txBody>
      </p:sp>
      <p:sp>
        <p:nvSpPr>
          <p:cNvPr id="5" name="Rectangle 4"/>
          <p:cNvSpPr/>
          <p:nvPr/>
        </p:nvSpPr>
        <p:spPr>
          <a:xfrm>
            <a:off x="908481" y="763191"/>
            <a:ext cx="10363200" cy="3162661"/>
          </a:xfrm>
          <a:prstGeom prst="rect">
            <a:avLst/>
          </a:prstGeom>
        </p:spPr>
        <p:txBody>
          <a:bodyPr wrap="square">
            <a:spAutoFit/>
          </a:bodyPr>
          <a:lstStyle/>
          <a:p>
            <a:pPr marL="6350" marR="0" indent="-6350">
              <a:lnSpc>
                <a:spcPct val="107000"/>
              </a:lnSpc>
              <a:spcBef>
                <a:spcPts val="0"/>
              </a:spcBef>
              <a:spcAft>
                <a:spcPts val="600"/>
              </a:spcAft>
            </a:pPr>
            <a:r>
              <a:rPr lang="en-US" sz="1600" b="1" dirty="0">
                <a:latin typeface="Times New Roman" pitchFamily="18" charset="0"/>
                <a:cs typeface="Times New Roman" pitchFamily="18" charset="0"/>
              </a:rPr>
              <a:t>			                   				</a:t>
            </a:r>
            <a:r>
              <a:rPr lang="en-IN" sz="1800" b="1" u="sng" kern="0" dirty="0">
                <a:solidFill>
                  <a:srgbClr val="000000"/>
                </a:solidFill>
                <a:effectLst/>
                <a:latin typeface="Times New Roman" panose="02020603050405020304" pitchFamily="18" charset="0"/>
                <a:ea typeface="Times New Roman" panose="02020603050405020304" pitchFamily="18" charset="0"/>
              </a:rPr>
              <a:t>EXISTING SYSTEM </a:t>
            </a:r>
          </a:p>
          <a:p>
            <a:pPr marL="6350" marR="0" indent="-6350">
              <a:lnSpc>
                <a:spcPct val="107000"/>
              </a:lnSpc>
              <a:spcBef>
                <a:spcPts val="0"/>
              </a:spcBef>
              <a:spcAft>
                <a:spcPts val="600"/>
              </a:spcAft>
            </a:pPr>
            <a:endParaRPr lang="en-US" sz="1800" b="1" kern="0" dirty="0">
              <a:solidFill>
                <a:srgbClr val="000000"/>
              </a:solidFill>
              <a:effectLst/>
              <a:latin typeface="Times New Roman" panose="02020603050405020304" pitchFamily="18" charset="0"/>
              <a:ea typeface="Times New Roman" panose="02020603050405020304" pitchFamily="18" charset="0"/>
            </a:endParaRPr>
          </a:p>
          <a:p>
            <a:pPr algn="just">
              <a:lnSpc>
                <a:spcPct val="150000"/>
              </a:lnSpc>
            </a:pPr>
            <a:r>
              <a:rPr lang="en-IN" dirty="0">
                <a:effectLst/>
                <a:latin typeface="Times New Roman" panose="02020603050405020304" pitchFamily="18" charset="0"/>
                <a:ea typeface="Calibri" panose="020F0502020204030204" pitchFamily="34" charset="0"/>
              </a:rPr>
              <a:t> 	When using the </a:t>
            </a:r>
            <a:r>
              <a:rPr lang="en-IN" dirty="0">
                <a:latin typeface="Times New Roman" panose="02020603050405020304" pitchFamily="18" charset="0"/>
                <a:ea typeface="Calibri" panose="020F0502020204030204" pitchFamily="34" charset="0"/>
              </a:rPr>
              <a:t>Support Vector Machine</a:t>
            </a:r>
            <a:r>
              <a:rPr lang="en-IN" dirty="0">
                <a:effectLst/>
                <a:latin typeface="Times New Roman" panose="02020603050405020304" pitchFamily="18" charset="0"/>
                <a:ea typeface="Calibri" panose="020F0502020204030204" pitchFamily="34" charset="0"/>
              </a:rPr>
              <a:t> algorithm to predict house prices in the existing system, there are  number of</a:t>
            </a:r>
            <a:r>
              <a:rPr lang="en-IN" dirty="0">
                <a:latin typeface="Times New Roman" panose="02020603050405020304" pitchFamily="18" charset="0"/>
                <a:ea typeface="Calibri" panose="020F0502020204030204" pitchFamily="34" charset="0"/>
              </a:rPr>
              <a:t> </a:t>
            </a:r>
            <a:r>
              <a:rPr lang="en-IN" dirty="0">
                <a:effectLst/>
                <a:latin typeface="Times New Roman" panose="02020603050405020304" pitchFamily="18" charset="0"/>
                <a:ea typeface="Calibri" panose="020F0502020204030204" pitchFamily="34" charset="0"/>
              </a:rPr>
              <a:t>challenges that can arise. One of these challenges is the quality and quantity of data used for training. If there is no enough data or the data is of poor quality, the model </a:t>
            </a:r>
            <a:r>
              <a:rPr lang="en-US" dirty="0">
                <a:effectLst/>
                <a:latin typeface="Times New Roman" panose="02020603050405020304" pitchFamily="18" charset="0"/>
                <a:ea typeface="Calibri" panose="020F0502020204030204" pitchFamily="34" charset="0"/>
              </a:rPr>
              <a:t>gives less accuracy. Then </a:t>
            </a:r>
            <a:r>
              <a:rPr lang="en-IN" dirty="0">
                <a:effectLst/>
                <a:latin typeface="Times New Roman" panose="02020603050405020304" pitchFamily="18" charset="0"/>
                <a:ea typeface="Calibri" panose="020F0502020204030204" pitchFamily="34" charset="0"/>
              </a:rPr>
              <a:t>may not be able to accurately predict house prices. </a:t>
            </a:r>
            <a:r>
              <a:rPr lang="en-US" b="1" dirty="0">
                <a:latin typeface="Times New Roman" pitchFamily="18" charset="0"/>
                <a:cs typeface="Times New Roman" pitchFamily="18" charset="0"/>
              </a:rPr>
              <a:t> </a:t>
            </a:r>
          </a:p>
          <a:p>
            <a:pPr algn="just">
              <a:lnSpc>
                <a:spcPct val="150000"/>
              </a:lnSpc>
            </a:pPr>
            <a:endParaRPr lang="en-US" b="1" dirty="0">
              <a:latin typeface="Times New Roman" pitchFamily="18" charset="0"/>
              <a:cs typeface="Times New Roman" pitchFamily="18" charset="0"/>
            </a:endParaRPr>
          </a:p>
          <a:p>
            <a:endParaRPr lang="en-IN" sz="1600" dirty="0">
              <a:latin typeface="Times New Roman" pitchFamily="18" charset="0"/>
              <a:cs typeface="Times New Roman" pitchFamily="18" charset="0"/>
            </a:endParaRPr>
          </a:p>
        </p:txBody>
      </p:sp>
      <p:sp>
        <p:nvSpPr>
          <p:cNvPr id="6" name="Rectangle 5">
            <a:extLst>
              <a:ext uri="{FF2B5EF4-FFF2-40B4-BE49-F238E27FC236}">
                <a16:creationId xmlns:a16="http://schemas.microsoft.com/office/drawing/2014/main" id="{6C828A19-5761-A8BC-E629-902E70CB96C6}"/>
              </a:ext>
            </a:extLst>
          </p:cNvPr>
          <p:cNvSpPr/>
          <p:nvPr/>
        </p:nvSpPr>
        <p:spPr>
          <a:xfrm>
            <a:off x="1" y="0"/>
            <a:ext cx="12192000" cy="685799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45862583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 2013 - 2022</Template>
  <TotalTime>5325</TotalTime>
  <Words>2605</Words>
  <Application>Microsoft Office PowerPoint</Application>
  <PresentationFormat>Widescreen</PresentationFormat>
  <Paragraphs>294</Paragraphs>
  <Slides>40</Slides>
  <Notes>1</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40</vt:i4>
      </vt:variant>
    </vt:vector>
  </HeadingPairs>
  <TitlesOfParts>
    <vt:vector size="49" baseType="lpstr">
      <vt:lpstr>Arial</vt:lpstr>
      <vt:lpstr>Calibri</vt:lpstr>
      <vt:lpstr>Calibri Light</vt:lpstr>
      <vt:lpstr>Consolas</vt:lpstr>
      <vt:lpstr>Noto Sans Symbols</vt:lpstr>
      <vt:lpstr>Times New Roman</vt:lpstr>
      <vt:lpstr>Wingdings</vt:lpstr>
      <vt:lpstr>Office Theme</vt:lpstr>
      <vt:lpstr>1_Office Theme</vt:lpstr>
      <vt:lpstr>PowerPoint Presentation</vt:lpstr>
      <vt:lpstr>PowerPoint Presentation</vt:lpstr>
      <vt:lpstr> Real Estate Valuation Using Machine Learning  </vt:lpstr>
      <vt:lpstr>PowerPoint Presentation</vt:lpstr>
      <vt:lpstr>ABSTRACT</vt:lpstr>
      <vt:lpstr>LITARETURE REVIEW</vt:lpstr>
      <vt:lpstr>PowerPoint Presentation</vt:lpstr>
      <vt:lpstr>INTRODUCTION</vt:lpstr>
      <vt:lpstr>PowerPoint Presentation</vt:lpstr>
      <vt:lpstr>PROPOSED SYSTEM</vt:lpstr>
      <vt:lpstr>SYSTEM REQUIREMENTS</vt:lpstr>
      <vt:lpstr>FUNCTIONAL REQUIREMENTS</vt:lpstr>
      <vt:lpstr>NON-FUNCTIONAL REQUIREMENTS</vt:lpstr>
      <vt:lpstr>ARCHITECTURE </vt:lpstr>
      <vt:lpstr>ALGORITHMS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SAMPLE CODE  </vt:lpstr>
      <vt:lpstr>PowerPoint Presentation</vt:lpstr>
      <vt:lpstr>PowerPoint Presentation</vt:lpstr>
      <vt:lpstr>PowerPoint Presentation</vt:lpstr>
      <vt:lpstr>OUTPUT SCREENSHOTS: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Chandu</dc:creator>
  <cp:lastModifiedBy>sai praveen suri</cp:lastModifiedBy>
  <cp:revision>62</cp:revision>
  <dcterms:created xsi:type="dcterms:W3CDTF">2023-06-03T05:56:39Z</dcterms:created>
  <dcterms:modified xsi:type="dcterms:W3CDTF">2023-08-11T06:23:19Z</dcterms:modified>
</cp:coreProperties>
</file>

<file path=docProps/thumbnail.jpeg>
</file>